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4" r:id="rId6"/>
    <p:sldId id="269" r:id="rId7"/>
    <p:sldId id="268" r:id="rId8"/>
    <p:sldId id="270" r:id="rId9"/>
    <p:sldId id="266" r:id="rId10"/>
    <p:sldId id="265" r:id="rId11"/>
    <p:sldId id="271" r:id="rId12"/>
    <p:sldId id="272" r:id="rId13"/>
    <p:sldId id="260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7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005B91"/>
    <a:srgbClr val="00AB84"/>
    <a:srgbClr val="E83F53"/>
    <a:srgbClr val="F7B715"/>
    <a:srgbClr val="008EA6"/>
    <a:srgbClr val="FFFFFF"/>
    <a:srgbClr val="828282"/>
    <a:srgbClr val="012A4C"/>
    <a:srgbClr val="C42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F0E87-D225-4E11-984C-08090F4DA4BB}" v="4" dt="2021-03-10T06:06:38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4" autoAdjust="0"/>
    <p:restoredTop sz="74356" autoAdjust="0"/>
  </p:normalViewPr>
  <p:slideViewPr>
    <p:cSldViewPr snapToGrid="0">
      <p:cViewPr varScale="1">
        <p:scale>
          <a:sx n="49" d="100"/>
          <a:sy n="49" d="100"/>
        </p:scale>
        <p:origin x="1648" y="52"/>
      </p:cViewPr>
      <p:guideLst>
        <p:guide orient="horz" pos="2228"/>
        <p:guide pos="7151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4264"/>
    </p:cViewPr>
  </p:sorterViewPr>
  <p:notesViewPr>
    <p:cSldViewPr snapToGrid="0" showGuides="1">
      <p:cViewPr varScale="1">
        <p:scale>
          <a:sx n="213" d="100"/>
          <a:sy n="213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89260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03008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153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  <a:solidFill>
            <a:srgbClr val="012A4C"/>
          </a:solidFill>
        </p:spPr>
        <p:txBody>
          <a:bodyPr anchor="b">
            <a:noAutofit/>
          </a:bodyPr>
          <a:lstStyle>
            <a:lvl1pPr algn="ctr">
              <a:defRPr sz="5000" cap="all" baseline="0">
                <a:ln>
                  <a:solidFill>
                    <a:srgbClr val="012A4C"/>
                  </a:solidFill>
                </a:ln>
                <a:solidFill>
                  <a:srgbClr val="012A4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56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8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5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6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16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4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3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66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3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35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1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96" r:id="rId2"/>
    <p:sldLayoutId id="2147483727" r:id="rId3"/>
    <p:sldLayoutId id="2147483729" r:id="rId4"/>
    <p:sldLayoutId id="2147483730" r:id="rId5"/>
    <p:sldLayoutId id="2147483728" r:id="rId6"/>
    <p:sldLayoutId id="2147483731" r:id="rId7"/>
    <p:sldLayoutId id="2147483732" r:id="rId8"/>
    <p:sldLayoutId id="2147483743" r:id="rId9"/>
    <p:sldLayoutId id="2147483726" r:id="rId10"/>
    <p:sldLayoutId id="2147483774" r:id="rId11"/>
    <p:sldLayoutId id="2147483775" r:id="rId12"/>
    <p:sldLayoutId id="2147483776" r:id="rId13"/>
    <p:sldLayoutId id="2147483755" r:id="rId14"/>
    <p:sldLayoutId id="2147483770" r:id="rId15"/>
    <p:sldLayoutId id="2147483771" r:id="rId16"/>
    <p:sldLayoutId id="2147483780" r:id="rId17"/>
    <p:sldLayoutId id="2147483781" r:id="rId18"/>
    <p:sldLayoutId id="2147483782" r:id="rId19"/>
    <p:sldLayoutId id="2147483777" r:id="rId20"/>
    <p:sldLayoutId id="2147483778" r:id="rId21"/>
    <p:sldLayoutId id="2147483779" r:id="rId22"/>
    <p:sldLayoutId id="2147483703" r:id="rId23"/>
    <p:sldLayoutId id="2147483749" r:id="rId24"/>
    <p:sldLayoutId id="2147483704" r:id="rId25"/>
    <p:sldLayoutId id="2147483750" r:id="rId26"/>
    <p:sldLayoutId id="2147483705" r:id="rId27"/>
    <p:sldLayoutId id="2147483751" r:id="rId28"/>
    <p:sldLayoutId id="2147483707" r:id="rId29"/>
    <p:sldLayoutId id="2147483797" r:id="rId30"/>
    <p:sldLayoutId id="2147483798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33" r:id="rId44"/>
    <p:sldLayoutId id="2147483747" r:id="rId45"/>
    <p:sldLayoutId id="2147483748" r:id="rId46"/>
    <p:sldLayoutId id="2147483783" r:id="rId47"/>
    <p:sldLayoutId id="2147483765" r:id="rId48"/>
    <p:sldLayoutId id="2147483764" r:id="rId49"/>
    <p:sldLayoutId id="2147483725" r:id="rId50"/>
    <p:sldLayoutId id="2147483746" r:id="rId51"/>
    <p:sldLayoutId id="2147483766" r:id="rId52"/>
    <p:sldLayoutId id="2147483767" r:id="rId53"/>
    <p:sldLayoutId id="2147483772" r:id="rId54"/>
    <p:sldLayoutId id="2147483773" r:id="rId55"/>
    <p:sldLayoutId id="2147483719" r:id="rId56"/>
    <p:sldLayoutId id="2147483744" r:id="rId57"/>
    <p:sldLayoutId id="2147483745" r:id="rId58"/>
    <p:sldLayoutId id="2147483768" r:id="rId59"/>
    <p:sldLayoutId id="2147483769" r:id="rId60"/>
    <p:sldLayoutId id="2147483660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eringsplattformen.difi.no/kurs/986252932/fjernledel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37015-0E3A-9B44-BFC4-FC7E3E489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Verktøy for egen refleksjon</a:t>
            </a:r>
            <a:br>
              <a:rPr lang="nb-NO" dirty="0"/>
            </a:br>
            <a:r>
              <a:rPr lang="nb-NO" dirty="0"/>
              <a:t>om digital kommunikasjon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0DFAA2-182E-B449-BCCD-0908F009E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8750" y="1121461"/>
            <a:ext cx="6258388" cy="1192427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Til</a:t>
            </a:r>
            <a:r>
              <a:rPr lang="en-US" dirty="0">
                <a:solidFill>
                  <a:schemeClr val="bg1"/>
                </a:solidFill>
              </a:rPr>
              <a:t> deg som fjernleder</a:t>
            </a:r>
          </a:p>
        </p:txBody>
      </p:sp>
    </p:spTree>
    <p:extLst>
      <p:ext uri="{BB962C8B-B14F-4D97-AF65-F5344CB8AC3E}">
        <p14:creationId xmlns:p14="http://schemas.microsoft.com/office/powerpoint/2010/main" val="13835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C46999F-3C04-044F-ACA7-CCD2817C23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Verktøyet er hentet fra e-læringskurset i fjernledelse.</a:t>
            </a:r>
          </a:p>
          <a:p>
            <a:r>
              <a:rPr lang="nb-NO" dirty="0">
                <a:hlinkClick r:id="rId3"/>
              </a:rPr>
              <a:t>Kurset finner du på DFØs læringsplattform.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66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75">
            <a:extLst>
              <a:ext uri="{FF2B5EF4-FFF2-40B4-BE49-F238E27FC236}">
                <a16:creationId xmlns:a16="http://schemas.microsoft.com/office/drawing/2014/main" id="{AC77641B-6EB4-4C9A-99D0-2C265E79823B}"/>
              </a:ext>
            </a:extLst>
          </p:cNvPr>
          <p:cNvGrpSpPr/>
          <p:nvPr/>
        </p:nvGrpSpPr>
        <p:grpSpPr>
          <a:xfrm>
            <a:off x="1023602" y="878065"/>
            <a:ext cx="9485791" cy="7646670"/>
            <a:chOff x="736327" y="2085112"/>
            <a:chExt cx="9485791" cy="76466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Freeform 72">
              <a:extLst>
                <a:ext uri="{FF2B5EF4-FFF2-40B4-BE49-F238E27FC236}">
                  <a16:creationId xmlns:a16="http://schemas.microsoft.com/office/drawing/2014/main" id="{35F5E192-BACE-41F9-81F3-87A8E33DE75F}"/>
                </a:ext>
              </a:extLst>
            </p:cNvPr>
            <p:cNvSpPr/>
            <p:nvPr/>
          </p:nvSpPr>
          <p:spPr>
            <a:xfrm rot="2700000">
              <a:off x="2342285" y="1851948"/>
              <a:ext cx="7646670" cy="8112997"/>
            </a:xfrm>
            <a:custGeom>
              <a:avLst/>
              <a:gdLst>
                <a:gd name="connsiteX0" fmla="*/ 0 w 7646670"/>
                <a:gd name="connsiteY0" fmla="*/ 6838447 h 8112997"/>
                <a:gd name="connsiteX1" fmla="*/ 6782650 w 7646670"/>
                <a:gd name="connsiteY1" fmla="*/ 55797 h 8112997"/>
                <a:gd name="connsiteX2" fmla="*/ 7052063 w 7646670"/>
                <a:gd name="connsiteY2" fmla="*/ 55797 h 8112997"/>
                <a:gd name="connsiteX3" fmla="*/ 7590873 w 7646670"/>
                <a:gd name="connsiteY3" fmla="*/ 594607 h 8112997"/>
                <a:gd name="connsiteX4" fmla="*/ 7590873 w 7646670"/>
                <a:gd name="connsiteY4" fmla="*/ 864020 h 8112997"/>
                <a:gd name="connsiteX5" fmla="*/ 397693 w 7646670"/>
                <a:gd name="connsiteY5" fmla="*/ 8057200 h 8112997"/>
                <a:gd name="connsiteX6" fmla="*/ 128280 w 7646670"/>
                <a:gd name="connsiteY6" fmla="*/ 8057200 h 8112997"/>
                <a:gd name="connsiteX7" fmla="*/ 0 w 7646670"/>
                <a:gd name="connsiteY7" fmla="*/ 7928920 h 8112997"/>
                <a:gd name="connsiteX8" fmla="*/ 0 w 7646670"/>
                <a:gd name="connsiteY8" fmla="*/ 6838447 h 811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6670" h="8112997">
                  <a:moveTo>
                    <a:pt x="0" y="6838447"/>
                  </a:moveTo>
                  <a:lnTo>
                    <a:pt x="6782650" y="55797"/>
                  </a:lnTo>
                  <a:cubicBezTo>
                    <a:pt x="6857046" y="-18599"/>
                    <a:pt x="6977667" y="-18599"/>
                    <a:pt x="7052063" y="55797"/>
                  </a:cubicBezTo>
                  <a:lnTo>
                    <a:pt x="7590873" y="594607"/>
                  </a:lnTo>
                  <a:cubicBezTo>
                    <a:pt x="7665269" y="669003"/>
                    <a:pt x="7665269" y="789624"/>
                    <a:pt x="7590873" y="864020"/>
                  </a:cubicBezTo>
                  <a:lnTo>
                    <a:pt x="397693" y="8057200"/>
                  </a:lnTo>
                  <a:cubicBezTo>
                    <a:pt x="323297" y="8131596"/>
                    <a:pt x="202676" y="8131596"/>
                    <a:pt x="128280" y="8057200"/>
                  </a:cubicBezTo>
                  <a:lnTo>
                    <a:pt x="0" y="7928920"/>
                  </a:lnTo>
                  <a:lnTo>
                    <a:pt x="0" y="6838447"/>
                  </a:lnTo>
                  <a:close/>
                </a:path>
              </a:pathLst>
            </a:custGeom>
            <a:solidFill>
              <a:srgbClr val="009FE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62F47919-D511-4640-B44B-278B8D0587CA}"/>
                </a:ext>
              </a:extLst>
            </p:cNvPr>
            <p:cNvSpPr/>
            <p:nvPr/>
          </p:nvSpPr>
          <p:spPr>
            <a:xfrm rot="13500000">
              <a:off x="1048400" y="5184273"/>
              <a:ext cx="466327" cy="1090473"/>
            </a:xfrm>
            <a:custGeom>
              <a:avLst/>
              <a:gdLst>
                <a:gd name="connsiteX0" fmla="*/ 55797 w 466327"/>
                <a:gd name="connsiteY0" fmla="*/ 410529 h 1090473"/>
                <a:gd name="connsiteX1" fmla="*/ 466327 w 466327"/>
                <a:gd name="connsiteY1" fmla="*/ 0 h 1090473"/>
                <a:gd name="connsiteX2" fmla="*/ 466327 w 466327"/>
                <a:gd name="connsiteY2" fmla="*/ 1090473 h 1090473"/>
                <a:gd name="connsiteX3" fmla="*/ 55797 w 466327"/>
                <a:gd name="connsiteY3" fmla="*/ 679943 h 1090473"/>
                <a:gd name="connsiteX4" fmla="*/ 55797 w 466327"/>
                <a:gd name="connsiteY4" fmla="*/ 410529 h 109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327" h="1090473">
                  <a:moveTo>
                    <a:pt x="55797" y="410529"/>
                  </a:moveTo>
                  <a:lnTo>
                    <a:pt x="466327" y="0"/>
                  </a:lnTo>
                  <a:lnTo>
                    <a:pt x="466327" y="1090473"/>
                  </a:lnTo>
                  <a:lnTo>
                    <a:pt x="55797" y="679943"/>
                  </a:lnTo>
                  <a:cubicBezTo>
                    <a:pt x="-18599" y="605547"/>
                    <a:pt x="-18599" y="484926"/>
                    <a:pt x="55797" y="410529"/>
                  </a:cubicBezTo>
                  <a:close/>
                </a:path>
              </a:pathLst>
            </a:custGeom>
            <a:solidFill>
              <a:srgbClr val="012A4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Box 76">
            <a:extLst>
              <a:ext uri="{FF2B5EF4-FFF2-40B4-BE49-F238E27FC236}">
                <a16:creationId xmlns:a16="http://schemas.microsoft.com/office/drawing/2014/main" id="{0E801AC7-A4C4-48CB-811D-9AAB46A7F3AB}"/>
              </a:ext>
            </a:extLst>
          </p:cNvPr>
          <p:cNvSpPr txBox="1"/>
          <p:nvPr/>
        </p:nvSpPr>
        <p:spPr>
          <a:xfrm>
            <a:off x="4720051" y="3987349"/>
            <a:ext cx="3178306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Seks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spørsmål</a:t>
            </a:r>
            <a:r>
              <a:rPr lang="en-US" sz="3200" b="1" dirty="0">
                <a:solidFill>
                  <a:schemeClr val="bg1"/>
                </a:solidFill>
              </a:rPr>
              <a:t> om </a:t>
            </a:r>
            <a:r>
              <a:rPr lang="en-US" sz="3200" b="1" dirty="0" err="1">
                <a:solidFill>
                  <a:schemeClr val="bg1"/>
                </a:solidFill>
              </a:rPr>
              <a:t>hvordan</a:t>
            </a:r>
            <a:r>
              <a:rPr lang="en-US" sz="3200" b="1" dirty="0">
                <a:solidFill>
                  <a:schemeClr val="bg1"/>
                </a:solidFill>
              </a:rPr>
              <a:t> du </a:t>
            </a:r>
            <a:r>
              <a:rPr lang="en-US" sz="3200" b="1" dirty="0" err="1">
                <a:solidFill>
                  <a:schemeClr val="bg1"/>
                </a:solidFill>
              </a:rPr>
              <a:t>kommuniserer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1" name="TextBox 59">
            <a:extLst>
              <a:ext uri="{FF2B5EF4-FFF2-40B4-BE49-F238E27FC236}">
                <a16:creationId xmlns:a16="http://schemas.microsoft.com/office/drawing/2014/main" id="{84562CF0-E24D-401C-82A6-0CB20F7521F5}"/>
              </a:ext>
            </a:extLst>
          </p:cNvPr>
          <p:cNvSpPr txBox="1"/>
          <p:nvPr/>
        </p:nvSpPr>
        <p:spPr>
          <a:xfrm>
            <a:off x="1672045" y="4572124"/>
            <a:ext cx="9744892" cy="52322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Bruk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feltene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til</a:t>
            </a:r>
            <a:r>
              <a:rPr lang="en-US" dirty="0">
                <a:solidFill>
                  <a:schemeClr val="bg1"/>
                </a:solidFill>
              </a:rPr>
              <a:t> å </a:t>
            </a:r>
            <a:r>
              <a:rPr lang="en-US" dirty="0" err="1">
                <a:solidFill>
                  <a:schemeClr val="bg1"/>
                </a:solidFill>
              </a:rPr>
              <a:t>skrive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ned</a:t>
            </a:r>
            <a:r>
              <a:rPr lang="en-US" dirty="0">
                <a:solidFill>
                  <a:schemeClr val="bg1"/>
                </a:solidFill>
              </a:rPr>
              <a:t> dine </a:t>
            </a:r>
            <a:r>
              <a:rPr lang="en-US" dirty="0" err="1">
                <a:solidFill>
                  <a:schemeClr val="bg1"/>
                </a:solidFill>
              </a:rPr>
              <a:t>refleksjoner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Oppsumer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på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slutten</a:t>
            </a:r>
            <a:r>
              <a:rPr lang="en-US" dirty="0">
                <a:solidFill>
                  <a:schemeClr val="bg1"/>
                </a:solidFill>
              </a:rPr>
              <a:t> det du </a:t>
            </a:r>
            <a:r>
              <a:rPr lang="en-US" dirty="0" err="1">
                <a:solidFill>
                  <a:schemeClr val="bg1"/>
                </a:solidFill>
              </a:rPr>
              <a:t>skal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jobbe</a:t>
            </a:r>
            <a:r>
              <a:rPr lang="en-US" dirty="0">
                <a:solidFill>
                  <a:schemeClr val="bg1"/>
                </a:solidFill>
              </a:rPr>
              <a:t> med </a:t>
            </a:r>
            <a:r>
              <a:rPr lang="en-US" dirty="0" err="1">
                <a:solidFill>
                  <a:schemeClr val="bg1"/>
                </a:solidFill>
              </a:rPr>
              <a:t>videre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64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>
            <a:extLst>
              <a:ext uri="{FF2B5EF4-FFF2-40B4-BE49-F238E27FC236}">
                <a16:creationId xmlns:a16="http://schemas.microsoft.com/office/drawing/2014/main" id="{C91B29EB-25C1-4C4B-AB9E-EFEA63A824E0}"/>
              </a:ext>
            </a:extLst>
          </p:cNvPr>
          <p:cNvGrpSpPr/>
          <p:nvPr/>
        </p:nvGrpSpPr>
        <p:grpSpPr>
          <a:xfrm>
            <a:off x="613230" y="1482636"/>
            <a:ext cx="1757660" cy="1431965"/>
            <a:chOff x="2905378" y="754321"/>
            <a:chExt cx="1757660" cy="1431965"/>
          </a:xfrm>
        </p:grpSpPr>
        <p:grpSp>
          <p:nvGrpSpPr>
            <p:cNvPr id="19" name="Group 80">
              <a:extLst>
                <a:ext uri="{FF2B5EF4-FFF2-40B4-BE49-F238E27FC236}">
                  <a16:creationId xmlns:a16="http://schemas.microsoft.com/office/drawing/2014/main" id="{60FDC320-8C39-4197-8DED-ADBBDABC8E1F}"/>
                </a:ext>
              </a:extLst>
            </p:cNvPr>
            <p:cNvGrpSpPr/>
            <p:nvPr/>
          </p:nvGrpSpPr>
          <p:grpSpPr>
            <a:xfrm>
              <a:off x="2905378" y="754321"/>
              <a:ext cx="1757660" cy="1431965"/>
              <a:chOff x="1468438" y="1019175"/>
              <a:chExt cx="1512887" cy="1431965"/>
            </a:xfrm>
            <a:solidFill>
              <a:srgbClr val="008EA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ounded Rectangle 81">
                <a:extLst>
                  <a:ext uri="{FF2B5EF4-FFF2-40B4-BE49-F238E27FC236}">
                    <a16:creationId xmlns:a16="http://schemas.microsoft.com/office/drawing/2014/main" id="{01843247-8077-4DA8-B6C5-C7017E99B0D1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solidFill>
                <a:srgbClr val="E83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82">
                <a:extLst>
                  <a:ext uri="{FF2B5EF4-FFF2-40B4-BE49-F238E27FC236}">
                    <a16:creationId xmlns:a16="http://schemas.microsoft.com/office/drawing/2014/main" id="{331182B7-53D9-4CFB-84B4-09807018C259}"/>
                  </a:ext>
                </a:extLst>
              </p:cNvPr>
              <p:cNvSpPr/>
              <p:nvPr/>
            </p:nvSpPr>
            <p:spPr>
              <a:xfrm rot="10800000">
                <a:off x="1976276" y="2180610"/>
                <a:ext cx="497205" cy="270530"/>
              </a:xfrm>
              <a:prstGeom prst="triangle">
                <a:avLst/>
              </a:prstGeom>
              <a:solidFill>
                <a:srgbClr val="E83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93">
              <a:extLst>
                <a:ext uri="{FF2B5EF4-FFF2-40B4-BE49-F238E27FC236}">
                  <a16:creationId xmlns:a16="http://schemas.microsoft.com/office/drawing/2014/main" id="{337EB15E-F72B-4053-8F4C-B0230F7D7977}"/>
                </a:ext>
              </a:extLst>
            </p:cNvPr>
            <p:cNvSpPr txBox="1"/>
            <p:nvPr/>
          </p:nvSpPr>
          <p:spPr>
            <a:xfrm>
              <a:off x="2970852" y="880541"/>
              <a:ext cx="1692186" cy="100694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SPØRSMÅL</a:t>
              </a:r>
            </a:p>
          </p:txBody>
        </p:sp>
      </p:grpSp>
      <p:sp>
        <p:nvSpPr>
          <p:cNvPr id="28" name="Rounded Rectangle 81">
            <a:extLst>
              <a:ext uri="{FF2B5EF4-FFF2-40B4-BE49-F238E27FC236}">
                <a16:creationId xmlns:a16="http://schemas.microsoft.com/office/drawing/2014/main" id="{C92F4728-A1C0-4530-AF4E-ECC7CDC2DF15}"/>
              </a:ext>
            </a:extLst>
          </p:cNvPr>
          <p:cNvSpPr/>
          <p:nvPr/>
        </p:nvSpPr>
        <p:spPr>
          <a:xfrm>
            <a:off x="2665894" y="640080"/>
            <a:ext cx="9417249" cy="2050869"/>
          </a:xfrm>
          <a:prstGeom prst="roundRect">
            <a:avLst/>
          </a:prstGeom>
          <a:solidFill>
            <a:srgbClr val="E8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nb-NO" sz="2600" dirty="0"/>
              <a:t>Hva er mine fremste kommunikasjonsegenskaper i digital ledelse?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Hvor god er jeg på småprat med de ansatte?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Hvor god er jeg til å lytte?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Hvor bevisst er jeg til å gi mer enn en positiv tilbakemelding i løpet av en samtale med en medarbeider?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14E61340-C952-4CE3-9DE9-CBAB55B91C16}"/>
              </a:ext>
            </a:extLst>
          </p:cNvPr>
          <p:cNvSpPr txBox="1"/>
          <p:nvPr/>
        </p:nvSpPr>
        <p:spPr>
          <a:xfrm>
            <a:off x="1029993" y="3032756"/>
            <a:ext cx="8276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9600" dirty="0">
                <a:solidFill>
                  <a:srgbClr val="E83F53"/>
                </a:solidFill>
              </a:rPr>
              <a:t>1</a:t>
            </a:r>
          </a:p>
        </p:txBody>
      </p:sp>
      <p:sp>
        <p:nvSpPr>
          <p:cNvPr id="31" name="Rounded Rectangle 77">
            <a:extLst>
              <a:ext uri="{FF2B5EF4-FFF2-40B4-BE49-F238E27FC236}">
                <a16:creationId xmlns:a16="http://schemas.microsoft.com/office/drawing/2014/main" id="{964A7D3A-8D24-4D00-B5C1-ACB6D2C16998}"/>
              </a:ext>
            </a:extLst>
          </p:cNvPr>
          <p:cNvSpPr/>
          <p:nvPr/>
        </p:nvSpPr>
        <p:spPr>
          <a:xfrm>
            <a:off x="2540916" y="3032756"/>
            <a:ext cx="9359060" cy="3185164"/>
          </a:xfrm>
          <a:prstGeom prst="roundRect">
            <a:avLst/>
          </a:prstGeom>
          <a:solidFill>
            <a:srgbClr val="E8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B7B9B8DE-8933-42B1-BECE-6C93EB22CB6B}"/>
              </a:ext>
            </a:extLst>
          </p:cNvPr>
          <p:cNvSpPr txBox="1"/>
          <p:nvPr/>
        </p:nvSpPr>
        <p:spPr>
          <a:xfrm>
            <a:off x="2952207" y="3301291"/>
            <a:ext cx="864396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Skriv her….</a:t>
            </a:r>
          </a:p>
        </p:txBody>
      </p:sp>
    </p:spTree>
    <p:extLst>
      <p:ext uri="{BB962C8B-B14F-4D97-AF65-F5344CB8AC3E}">
        <p14:creationId xmlns:p14="http://schemas.microsoft.com/office/powerpoint/2010/main" val="20245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>
            <a:extLst>
              <a:ext uri="{FF2B5EF4-FFF2-40B4-BE49-F238E27FC236}">
                <a16:creationId xmlns:a16="http://schemas.microsoft.com/office/drawing/2014/main" id="{C91B29EB-25C1-4C4B-AB9E-EFEA63A824E0}"/>
              </a:ext>
            </a:extLst>
          </p:cNvPr>
          <p:cNvGrpSpPr/>
          <p:nvPr/>
        </p:nvGrpSpPr>
        <p:grpSpPr>
          <a:xfrm>
            <a:off x="783255" y="1143000"/>
            <a:ext cx="1757660" cy="1431965"/>
            <a:chOff x="2905378" y="754321"/>
            <a:chExt cx="1757660" cy="1431965"/>
          </a:xfrm>
        </p:grpSpPr>
        <p:grpSp>
          <p:nvGrpSpPr>
            <p:cNvPr id="19" name="Group 80">
              <a:extLst>
                <a:ext uri="{FF2B5EF4-FFF2-40B4-BE49-F238E27FC236}">
                  <a16:creationId xmlns:a16="http://schemas.microsoft.com/office/drawing/2014/main" id="{60FDC320-8C39-4197-8DED-ADBBDABC8E1F}"/>
                </a:ext>
              </a:extLst>
            </p:cNvPr>
            <p:cNvGrpSpPr/>
            <p:nvPr/>
          </p:nvGrpSpPr>
          <p:grpSpPr>
            <a:xfrm>
              <a:off x="2905378" y="754321"/>
              <a:ext cx="1757660" cy="1431965"/>
              <a:chOff x="1468438" y="1019175"/>
              <a:chExt cx="1512887" cy="1431965"/>
            </a:xfrm>
            <a:solidFill>
              <a:srgbClr val="008EA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ounded Rectangle 81">
                <a:extLst>
                  <a:ext uri="{FF2B5EF4-FFF2-40B4-BE49-F238E27FC236}">
                    <a16:creationId xmlns:a16="http://schemas.microsoft.com/office/drawing/2014/main" id="{01843247-8077-4DA8-B6C5-C7017E99B0D1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solidFill>
                <a:srgbClr val="F7B7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82">
                <a:extLst>
                  <a:ext uri="{FF2B5EF4-FFF2-40B4-BE49-F238E27FC236}">
                    <a16:creationId xmlns:a16="http://schemas.microsoft.com/office/drawing/2014/main" id="{331182B7-53D9-4CFB-84B4-09807018C259}"/>
                  </a:ext>
                </a:extLst>
              </p:cNvPr>
              <p:cNvSpPr/>
              <p:nvPr/>
            </p:nvSpPr>
            <p:spPr>
              <a:xfrm rot="10800000">
                <a:off x="1976276" y="2180610"/>
                <a:ext cx="497205" cy="270530"/>
              </a:xfrm>
              <a:prstGeom prst="triangle">
                <a:avLst/>
              </a:prstGeom>
              <a:solidFill>
                <a:srgbClr val="F7B7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93">
              <a:extLst>
                <a:ext uri="{FF2B5EF4-FFF2-40B4-BE49-F238E27FC236}">
                  <a16:creationId xmlns:a16="http://schemas.microsoft.com/office/drawing/2014/main" id="{337EB15E-F72B-4053-8F4C-B0230F7D7977}"/>
                </a:ext>
              </a:extLst>
            </p:cNvPr>
            <p:cNvSpPr txBox="1"/>
            <p:nvPr/>
          </p:nvSpPr>
          <p:spPr>
            <a:xfrm>
              <a:off x="2970852" y="848038"/>
              <a:ext cx="1692186" cy="100694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SPØRSMÅL</a:t>
              </a:r>
            </a:p>
          </p:txBody>
        </p:sp>
      </p:grpSp>
      <p:sp>
        <p:nvSpPr>
          <p:cNvPr id="28" name="Rounded Rectangle 81">
            <a:extLst>
              <a:ext uri="{FF2B5EF4-FFF2-40B4-BE49-F238E27FC236}">
                <a16:creationId xmlns:a16="http://schemas.microsoft.com/office/drawing/2014/main" id="{C92F4728-A1C0-4530-AF4E-ECC7CDC2DF15}"/>
              </a:ext>
            </a:extLst>
          </p:cNvPr>
          <p:cNvSpPr/>
          <p:nvPr/>
        </p:nvSpPr>
        <p:spPr>
          <a:xfrm>
            <a:off x="2983868" y="640080"/>
            <a:ext cx="8916107" cy="1603585"/>
          </a:xfrm>
          <a:prstGeom prst="roundRect">
            <a:avLst/>
          </a:prstGeom>
          <a:solidFill>
            <a:srgbClr val="F7B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nb-NO" sz="2400" dirty="0"/>
              <a:t>Passer jeg på å sette av nok tid når jeg kontakter medarbeidere, slik at det også blir tid til litt småprat?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14E61340-C952-4CE3-9DE9-CBAB55B91C16}"/>
              </a:ext>
            </a:extLst>
          </p:cNvPr>
          <p:cNvSpPr txBox="1"/>
          <p:nvPr/>
        </p:nvSpPr>
        <p:spPr>
          <a:xfrm>
            <a:off x="1248277" y="2574966"/>
            <a:ext cx="8276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9600" dirty="0">
                <a:solidFill>
                  <a:srgbClr val="F7B715"/>
                </a:solidFill>
              </a:rPr>
              <a:t>3</a:t>
            </a:r>
          </a:p>
        </p:txBody>
      </p:sp>
      <p:sp>
        <p:nvSpPr>
          <p:cNvPr id="31" name="Rounded Rectangle 77">
            <a:extLst>
              <a:ext uri="{FF2B5EF4-FFF2-40B4-BE49-F238E27FC236}">
                <a16:creationId xmlns:a16="http://schemas.microsoft.com/office/drawing/2014/main" id="{964A7D3A-8D24-4D00-B5C1-ACB6D2C16998}"/>
              </a:ext>
            </a:extLst>
          </p:cNvPr>
          <p:cNvSpPr/>
          <p:nvPr/>
        </p:nvSpPr>
        <p:spPr>
          <a:xfrm>
            <a:off x="2954858" y="2574966"/>
            <a:ext cx="8916107" cy="3185164"/>
          </a:xfrm>
          <a:prstGeom prst="roundRect">
            <a:avLst/>
          </a:prstGeom>
          <a:solidFill>
            <a:srgbClr val="F7B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B7B9B8DE-8933-42B1-BECE-6C93EB22CB6B}"/>
              </a:ext>
            </a:extLst>
          </p:cNvPr>
          <p:cNvSpPr txBox="1"/>
          <p:nvPr/>
        </p:nvSpPr>
        <p:spPr>
          <a:xfrm>
            <a:off x="3226525" y="2843502"/>
            <a:ext cx="83406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Skriv her….</a:t>
            </a:r>
          </a:p>
        </p:txBody>
      </p:sp>
    </p:spTree>
    <p:extLst>
      <p:ext uri="{BB962C8B-B14F-4D97-AF65-F5344CB8AC3E}">
        <p14:creationId xmlns:p14="http://schemas.microsoft.com/office/powerpoint/2010/main" val="22365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>
            <a:extLst>
              <a:ext uri="{FF2B5EF4-FFF2-40B4-BE49-F238E27FC236}">
                <a16:creationId xmlns:a16="http://schemas.microsoft.com/office/drawing/2014/main" id="{C91B29EB-25C1-4C4B-AB9E-EFEA63A824E0}"/>
              </a:ext>
            </a:extLst>
          </p:cNvPr>
          <p:cNvGrpSpPr/>
          <p:nvPr/>
        </p:nvGrpSpPr>
        <p:grpSpPr>
          <a:xfrm>
            <a:off x="783255" y="1143000"/>
            <a:ext cx="1757660" cy="1431965"/>
            <a:chOff x="2905378" y="754321"/>
            <a:chExt cx="1757660" cy="1431965"/>
          </a:xfrm>
        </p:grpSpPr>
        <p:grpSp>
          <p:nvGrpSpPr>
            <p:cNvPr id="19" name="Group 80">
              <a:extLst>
                <a:ext uri="{FF2B5EF4-FFF2-40B4-BE49-F238E27FC236}">
                  <a16:creationId xmlns:a16="http://schemas.microsoft.com/office/drawing/2014/main" id="{60FDC320-8C39-4197-8DED-ADBBDABC8E1F}"/>
                </a:ext>
              </a:extLst>
            </p:cNvPr>
            <p:cNvGrpSpPr/>
            <p:nvPr/>
          </p:nvGrpSpPr>
          <p:grpSpPr>
            <a:xfrm>
              <a:off x="2905378" y="754321"/>
              <a:ext cx="1757660" cy="1431965"/>
              <a:chOff x="1468438" y="1019175"/>
              <a:chExt cx="1512887" cy="1431965"/>
            </a:xfrm>
            <a:solidFill>
              <a:srgbClr val="008EA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ounded Rectangle 81">
                <a:extLst>
                  <a:ext uri="{FF2B5EF4-FFF2-40B4-BE49-F238E27FC236}">
                    <a16:creationId xmlns:a16="http://schemas.microsoft.com/office/drawing/2014/main" id="{01843247-8077-4DA8-B6C5-C7017E99B0D1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solidFill>
                <a:srgbClr val="00A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82">
                <a:extLst>
                  <a:ext uri="{FF2B5EF4-FFF2-40B4-BE49-F238E27FC236}">
                    <a16:creationId xmlns:a16="http://schemas.microsoft.com/office/drawing/2014/main" id="{331182B7-53D9-4CFB-84B4-09807018C259}"/>
                  </a:ext>
                </a:extLst>
              </p:cNvPr>
              <p:cNvSpPr/>
              <p:nvPr/>
            </p:nvSpPr>
            <p:spPr>
              <a:xfrm rot="10800000">
                <a:off x="1976276" y="2180610"/>
                <a:ext cx="497205" cy="270530"/>
              </a:xfrm>
              <a:prstGeom prst="triangle">
                <a:avLst/>
              </a:prstGeom>
              <a:solidFill>
                <a:srgbClr val="00A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93">
              <a:extLst>
                <a:ext uri="{FF2B5EF4-FFF2-40B4-BE49-F238E27FC236}">
                  <a16:creationId xmlns:a16="http://schemas.microsoft.com/office/drawing/2014/main" id="{337EB15E-F72B-4053-8F4C-B0230F7D7977}"/>
                </a:ext>
              </a:extLst>
            </p:cNvPr>
            <p:cNvSpPr txBox="1"/>
            <p:nvPr/>
          </p:nvSpPr>
          <p:spPr>
            <a:xfrm>
              <a:off x="2970852" y="908808"/>
              <a:ext cx="1692186" cy="100694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SPØRSMÅL</a:t>
              </a:r>
            </a:p>
          </p:txBody>
        </p:sp>
      </p:grpSp>
      <p:sp>
        <p:nvSpPr>
          <p:cNvPr id="28" name="Rounded Rectangle 81">
            <a:extLst>
              <a:ext uri="{FF2B5EF4-FFF2-40B4-BE49-F238E27FC236}">
                <a16:creationId xmlns:a16="http://schemas.microsoft.com/office/drawing/2014/main" id="{C92F4728-A1C0-4530-AF4E-ECC7CDC2DF15}"/>
              </a:ext>
            </a:extLst>
          </p:cNvPr>
          <p:cNvSpPr/>
          <p:nvPr/>
        </p:nvSpPr>
        <p:spPr>
          <a:xfrm>
            <a:off x="2983868" y="640080"/>
            <a:ext cx="8916107" cy="1603585"/>
          </a:xfrm>
          <a:prstGeom prst="roundRect">
            <a:avLst/>
          </a:prstGeom>
          <a:solidFill>
            <a:srgbClr val="00A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nb-NO" sz="2400" dirty="0"/>
              <a:t>Deler jeg litt om meg selv og hvordan jeg har det på (hjemme)kontoret, slik at jeg åpner opp for dette temaet i samtaler med mine medarbeidere?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14E61340-C952-4CE3-9DE9-CBAB55B91C16}"/>
              </a:ext>
            </a:extLst>
          </p:cNvPr>
          <p:cNvSpPr txBox="1"/>
          <p:nvPr/>
        </p:nvSpPr>
        <p:spPr>
          <a:xfrm>
            <a:off x="1248277" y="2574966"/>
            <a:ext cx="8276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9600" dirty="0">
                <a:solidFill>
                  <a:srgbClr val="00AB84"/>
                </a:solidFill>
              </a:rPr>
              <a:t>5</a:t>
            </a:r>
          </a:p>
        </p:txBody>
      </p:sp>
      <p:sp>
        <p:nvSpPr>
          <p:cNvPr id="31" name="Rounded Rectangle 77">
            <a:extLst>
              <a:ext uri="{FF2B5EF4-FFF2-40B4-BE49-F238E27FC236}">
                <a16:creationId xmlns:a16="http://schemas.microsoft.com/office/drawing/2014/main" id="{964A7D3A-8D24-4D00-B5C1-ACB6D2C16998}"/>
              </a:ext>
            </a:extLst>
          </p:cNvPr>
          <p:cNvSpPr/>
          <p:nvPr/>
        </p:nvSpPr>
        <p:spPr>
          <a:xfrm>
            <a:off x="2954858" y="2574966"/>
            <a:ext cx="8916107" cy="3185164"/>
          </a:xfrm>
          <a:prstGeom prst="roundRect">
            <a:avLst/>
          </a:prstGeom>
          <a:solidFill>
            <a:srgbClr val="00A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B7B9B8DE-8933-42B1-BECE-6C93EB22CB6B}"/>
              </a:ext>
            </a:extLst>
          </p:cNvPr>
          <p:cNvSpPr txBox="1"/>
          <p:nvPr/>
        </p:nvSpPr>
        <p:spPr>
          <a:xfrm>
            <a:off x="3226525" y="2843502"/>
            <a:ext cx="83406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Skriv her….</a:t>
            </a:r>
          </a:p>
        </p:txBody>
      </p:sp>
    </p:spTree>
    <p:extLst>
      <p:ext uri="{BB962C8B-B14F-4D97-AF65-F5344CB8AC3E}">
        <p14:creationId xmlns:p14="http://schemas.microsoft.com/office/powerpoint/2010/main" val="2899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>
            <a:extLst>
              <a:ext uri="{FF2B5EF4-FFF2-40B4-BE49-F238E27FC236}">
                <a16:creationId xmlns:a16="http://schemas.microsoft.com/office/drawing/2014/main" id="{C91B29EB-25C1-4C4B-AB9E-EFEA63A824E0}"/>
              </a:ext>
            </a:extLst>
          </p:cNvPr>
          <p:cNvGrpSpPr/>
          <p:nvPr/>
        </p:nvGrpSpPr>
        <p:grpSpPr>
          <a:xfrm>
            <a:off x="783255" y="1143000"/>
            <a:ext cx="1757660" cy="1431965"/>
            <a:chOff x="2905378" y="754321"/>
            <a:chExt cx="1757660" cy="1431965"/>
          </a:xfrm>
        </p:grpSpPr>
        <p:grpSp>
          <p:nvGrpSpPr>
            <p:cNvPr id="19" name="Group 80">
              <a:extLst>
                <a:ext uri="{FF2B5EF4-FFF2-40B4-BE49-F238E27FC236}">
                  <a16:creationId xmlns:a16="http://schemas.microsoft.com/office/drawing/2014/main" id="{60FDC320-8C39-4197-8DED-ADBBDABC8E1F}"/>
                </a:ext>
              </a:extLst>
            </p:cNvPr>
            <p:cNvGrpSpPr/>
            <p:nvPr/>
          </p:nvGrpSpPr>
          <p:grpSpPr>
            <a:xfrm>
              <a:off x="2905378" y="754321"/>
              <a:ext cx="1757660" cy="1431965"/>
              <a:chOff x="1468438" y="1019175"/>
              <a:chExt cx="1512887" cy="1431965"/>
            </a:xfrm>
            <a:solidFill>
              <a:srgbClr val="008EA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ounded Rectangle 81">
                <a:extLst>
                  <a:ext uri="{FF2B5EF4-FFF2-40B4-BE49-F238E27FC236}">
                    <a16:creationId xmlns:a16="http://schemas.microsoft.com/office/drawing/2014/main" id="{01843247-8077-4DA8-B6C5-C7017E99B0D1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82">
                <a:extLst>
                  <a:ext uri="{FF2B5EF4-FFF2-40B4-BE49-F238E27FC236}">
                    <a16:creationId xmlns:a16="http://schemas.microsoft.com/office/drawing/2014/main" id="{331182B7-53D9-4CFB-84B4-09807018C259}"/>
                  </a:ext>
                </a:extLst>
              </p:cNvPr>
              <p:cNvSpPr/>
              <p:nvPr/>
            </p:nvSpPr>
            <p:spPr>
              <a:xfrm rot="10800000">
                <a:off x="1976276" y="2180610"/>
                <a:ext cx="497205" cy="27053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93">
              <a:extLst>
                <a:ext uri="{FF2B5EF4-FFF2-40B4-BE49-F238E27FC236}">
                  <a16:creationId xmlns:a16="http://schemas.microsoft.com/office/drawing/2014/main" id="{337EB15E-F72B-4053-8F4C-B0230F7D7977}"/>
                </a:ext>
              </a:extLst>
            </p:cNvPr>
            <p:cNvSpPr txBox="1"/>
            <p:nvPr/>
          </p:nvSpPr>
          <p:spPr>
            <a:xfrm>
              <a:off x="2905378" y="880541"/>
              <a:ext cx="1692186" cy="100694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SPØRSMÅL</a:t>
              </a:r>
            </a:p>
          </p:txBody>
        </p:sp>
      </p:grpSp>
      <p:sp>
        <p:nvSpPr>
          <p:cNvPr id="28" name="Rounded Rectangle 81">
            <a:extLst>
              <a:ext uri="{FF2B5EF4-FFF2-40B4-BE49-F238E27FC236}">
                <a16:creationId xmlns:a16="http://schemas.microsoft.com/office/drawing/2014/main" id="{C92F4728-A1C0-4530-AF4E-ECC7CDC2DF15}"/>
              </a:ext>
            </a:extLst>
          </p:cNvPr>
          <p:cNvSpPr/>
          <p:nvPr/>
        </p:nvSpPr>
        <p:spPr>
          <a:xfrm>
            <a:off x="2983868" y="640080"/>
            <a:ext cx="8916107" cy="1603585"/>
          </a:xfrm>
          <a:prstGeom prst="roundRect">
            <a:avLst/>
          </a:prstGeom>
          <a:solidFill>
            <a:srgbClr val="008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nb-NO" sz="2400" dirty="0"/>
              <a:t>Gir jeg teamet mitt ansvar for selv å bidra til sosiale aktiviteter?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14E61340-C952-4CE3-9DE9-CBAB55B91C16}"/>
              </a:ext>
            </a:extLst>
          </p:cNvPr>
          <p:cNvSpPr txBox="1"/>
          <p:nvPr/>
        </p:nvSpPr>
        <p:spPr>
          <a:xfrm>
            <a:off x="1248277" y="2574966"/>
            <a:ext cx="827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600" dirty="0">
                <a:solidFill>
                  <a:srgbClr val="008EA6"/>
                </a:solidFill>
              </a:rPr>
              <a:t>2</a:t>
            </a:r>
          </a:p>
        </p:txBody>
      </p:sp>
      <p:sp>
        <p:nvSpPr>
          <p:cNvPr id="31" name="Rounded Rectangle 77">
            <a:extLst>
              <a:ext uri="{FF2B5EF4-FFF2-40B4-BE49-F238E27FC236}">
                <a16:creationId xmlns:a16="http://schemas.microsoft.com/office/drawing/2014/main" id="{964A7D3A-8D24-4D00-B5C1-ACB6D2C16998}"/>
              </a:ext>
            </a:extLst>
          </p:cNvPr>
          <p:cNvSpPr/>
          <p:nvPr/>
        </p:nvSpPr>
        <p:spPr>
          <a:xfrm>
            <a:off x="2954858" y="2574966"/>
            <a:ext cx="8916107" cy="3185164"/>
          </a:xfrm>
          <a:prstGeom prst="roundRect">
            <a:avLst/>
          </a:prstGeom>
          <a:solidFill>
            <a:srgbClr val="008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B7B9B8DE-8933-42B1-BECE-6C93EB22CB6B}"/>
              </a:ext>
            </a:extLst>
          </p:cNvPr>
          <p:cNvSpPr txBox="1"/>
          <p:nvPr/>
        </p:nvSpPr>
        <p:spPr>
          <a:xfrm>
            <a:off x="3226525" y="2843502"/>
            <a:ext cx="83406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Skriv her….</a:t>
            </a:r>
          </a:p>
        </p:txBody>
      </p:sp>
    </p:spTree>
    <p:extLst>
      <p:ext uri="{BB962C8B-B14F-4D97-AF65-F5344CB8AC3E}">
        <p14:creationId xmlns:p14="http://schemas.microsoft.com/office/powerpoint/2010/main" val="5276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26D3434B-9460-42DC-AEA1-29A814FF3D45}"/>
              </a:ext>
            </a:extLst>
          </p:cNvPr>
          <p:cNvGrpSpPr/>
          <p:nvPr/>
        </p:nvGrpSpPr>
        <p:grpSpPr>
          <a:xfrm>
            <a:off x="506862" y="1200513"/>
            <a:ext cx="1757660" cy="1408110"/>
            <a:chOff x="874570" y="754321"/>
            <a:chExt cx="1757660" cy="1408110"/>
          </a:xfrm>
        </p:grpSpPr>
        <p:grpSp>
          <p:nvGrpSpPr>
            <p:cNvPr id="6" name="Group 79">
              <a:extLst>
                <a:ext uri="{FF2B5EF4-FFF2-40B4-BE49-F238E27FC236}">
                  <a16:creationId xmlns:a16="http://schemas.microsoft.com/office/drawing/2014/main" id="{AFB2162F-C530-4B6D-B41E-4D152460CF41}"/>
                </a:ext>
              </a:extLst>
            </p:cNvPr>
            <p:cNvGrpSpPr/>
            <p:nvPr/>
          </p:nvGrpSpPr>
          <p:grpSpPr>
            <a:xfrm>
              <a:off x="874570" y="754321"/>
              <a:ext cx="1757660" cy="1408110"/>
              <a:chOff x="1468438" y="1019175"/>
              <a:chExt cx="1512887" cy="1408110"/>
            </a:xfrm>
            <a:solidFill>
              <a:srgbClr val="82828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Rounded Rectangle 77">
                <a:extLst>
                  <a:ext uri="{FF2B5EF4-FFF2-40B4-BE49-F238E27FC236}">
                    <a16:creationId xmlns:a16="http://schemas.microsoft.com/office/drawing/2014/main" id="{4E80F79D-6120-4095-9028-59723D393C54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78">
                <a:extLst>
                  <a:ext uri="{FF2B5EF4-FFF2-40B4-BE49-F238E27FC236}">
                    <a16:creationId xmlns:a16="http://schemas.microsoft.com/office/drawing/2014/main" id="{912BD113-F623-4B9B-B4E6-CB519816DFB7}"/>
                  </a:ext>
                </a:extLst>
              </p:cNvPr>
              <p:cNvSpPr/>
              <p:nvPr/>
            </p:nvSpPr>
            <p:spPr>
              <a:xfrm rot="10800000">
                <a:off x="1976275" y="2169531"/>
                <a:ext cx="497205" cy="2577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92">
              <a:extLst>
                <a:ext uri="{FF2B5EF4-FFF2-40B4-BE49-F238E27FC236}">
                  <a16:creationId xmlns:a16="http://schemas.microsoft.com/office/drawing/2014/main" id="{0966CFBB-A294-4B01-8E9C-51CF3788BD71}"/>
                </a:ext>
              </a:extLst>
            </p:cNvPr>
            <p:cNvSpPr txBox="1"/>
            <p:nvPr/>
          </p:nvSpPr>
          <p:spPr>
            <a:xfrm>
              <a:off x="907302" y="799992"/>
              <a:ext cx="1692186" cy="100694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SPØRSMÅL </a:t>
              </a:r>
            </a:p>
          </p:txBody>
        </p:sp>
      </p:grpSp>
      <p:sp>
        <p:nvSpPr>
          <p:cNvPr id="17" name="Rounded Rectangle 77">
            <a:extLst>
              <a:ext uri="{FF2B5EF4-FFF2-40B4-BE49-F238E27FC236}">
                <a16:creationId xmlns:a16="http://schemas.microsoft.com/office/drawing/2014/main" id="{5AF785E8-7CFE-48E3-8879-23AC0BA2A15D}"/>
              </a:ext>
            </a:extLst>
          </p:cNvPr>
          <p:cNvSpPr/>
          <p:nvPr/>
        </p:nvSpPr>
        <p:spPr>
          <a:xfrm>
            <a:off x="2769031" y="603974"/>
            <a:ext cx="8916107" cy="1701439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AE0AE1C2-8D61-4A80-BE8F-AA7C01BCF8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85207" y="910789"/>
            <a:ext cx="8463689" cy="1115104"/>
          </a:xfrm>
        </p:spPr>
        <p:txBody>
          <a:bodyPr/>
          <a:lstStyle/>
          <a:p>
            <a:pPr marL="0" lvl="0" indent="0">
              <a:buNone/>
            </a:pPr>
            <a:r>
              <a:rPr lang="nb-NO" dirty="0">
                <a:solidFill>
                  <a:schemeClr val="bg1"/>
                </a:solidFill>
              </a:rPr>
              <a:t>Kan jeg samle opp e-poster i løpet av dagen eller uken som jeg heller kan presentere som saker i en samtale med mine medarbeidere? Hvordan skal jeg gjøre dette i praksis?</a:t>
            </a:r>
          </a:p>
          <a:p>
            <a:endParaRPr lang="nb-NO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8370CA35-7999-4845-A459-99793BA49025}"/>
              </a:ext>
            </a:extLst>
          </p:cNvPr>
          <p:cNvSpPr txBox="1"/>
          <p:nvPr/>
        </p:nvSpPr>
        <p:spPr>
          <a:xfrm>
            <a:off x="971883" y="2679718"/>
            <a:ext cx="827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600" dirty="0">
                <a:solidFill>
                  <a:srgbClr val="828282"/>
                </a:solidFill>
              </a:rPr>
              <a:t>1</a:t>
            </a:r>
          </a:p>
        </p:txBody>
      </p:sp>
      <p:sp>
        <p:nvSpPr>
          <p:cNvPr id="22" name="Rounded Rectangle 77">
            <a:extLst>
              <a:ext uri="{FF2B5EF4-FFF2-40B4-BE49-F238E27FC236}">
                <a16:creationId xmlns:a16="http://schemas.microsoft.com/office/drawing/2014/main" id="{6B944349-FFEC-43A6-AF70-0FA9EFDB626E}"/>
              </a:ext>
            </a:extLst>
          </p:cNvPr>
          <p:cNvSpPr/>
          <p:nvPr/>
        </p:nvSpPr>
        <p:spPr>
          <a:xfrm>
            <a:off x="2732789" y="2762047"/>
            <a:ext cx="8916107" cy="318516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526291F2-02CF-4822-BD9B-CF71EC8A5433}"/>
              </a:ext>
            </a:extLst>
          </p:cNvPr>
          <p:cNvSpPr txBox="1"/>
          <p:nvPr/>
        </p:nvSpPr>
        <p:spPr>
          <a:xfrm>
            <a:off x="3004456" y="3030583"/>
            <a:ext cx="83406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Skriv her….</a:t>
            </a:r>
          </a:p>
        </p:txBody>
      </p:sp>
    </p:spTree>
    <p:extLst>
      <p:ext uri="{BB962C8B-B14F-4D97-AF65-F5344CB8AC3E}">
        <p14:creationId xmlns:p14="http://schemas.microsoft.com/office/powerpoint/2010/main" val="221862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>
            <a:extLst>
              <a:ext uri="{FF2B5EF4-FFF2-40B4-BE49-F238E27FC236}">
                <a16:creationId xmlns:a16="http://schemas.microsoft.com/office/drawing/2014/main" id="{C91B29EB-25C1-4C4B-AB9E-EFEA63A824E0}"/>
              </a:ext>
            </a:extLst>
          </p:cNvPr>
          <p:cNvGrpSpPr/>
          <p:nvPr/>
        </p:nvGrpSpPr>
        <p:grpSpPr>
          <a:xfrm>
            <a:off x="783255" y="1143000"/>
            <a:ext cx="1757660" cy="1431965"/>
            <a:chOff x="2905378" y="754321"/>
            <a:chExt cx="1757660" cy="1431965"/>
          </a:xfrm>
        </p:grpSpPr>
        <p:grpSp>
          <p:nvGrpSpPr>
            <p:cNvPr id="19" name="Group 80">
              <a:extLst>
                <a:ext uri="{FF2B5EF4-FFF2-40B4-BE49-F238E27FC236}">
                  <a16:creationId xmlns:a16="http://schemas.microsoft.com/office/drawing/2014/main" id="{60FDC320-8C39-4197-8DED-ADBBDABC8E1F}"/>
                </a:ext>
              </a:extLst>
            </p:cNvPr>
            <p:cNvGrpSpPr/>
            <p:nvPr/>
          </p:nvGrpSpPr>
          <p:grpSpPr>
            <a:xfrm>
              <a:off x="2905378" y="754321"/>
              <a:ext cx="1757660" cy="1431965"/>
              <a:chOff x="1468438" y="1019175"/>
              <a:chExt cx="1512887" cy="1431965"/>
            </a:xfrm>
            <a:solidFill>
              <a:srgbClr val="008EA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ounded Rectangle 81">
                <a:extLst>
                  <a:ext uri="{FF2B5EF4-FFF2-40B4-BE49-F238E27FC236}">
                    <a16:creationId xmlns:a16="http://schemas.microsoft.com/office/drawing/2014/main" id="{01843247-8077-4DA8-B6C5-C7017E99B0D1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solidFill>
                <a:srgbClr val="005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82">
                <a:extLst>
                  <a:ext uri="{FF2B5EF4-FFF2-40B4-BE49-F238E27FC236}">
                    <a16:creationId xmlns:a16="http://schemas.microsoft.com/office/drawing/2014/main" id="{331182B7-53D9-4CFB-84B4-09807018C259}"/>
                  </a:ext>
                </a:extLst>
              </p:cNvPr>
              <p:cNvSpPr/>
              <p:nvPr/>
            </p:nvSpPr>
            <p:spPr>
              <a:xfrm rot="10800000">
                <a:off x="1976276" y="2180610"/>
                <a:ext cx="497205" cy="270530"/>
              </a:xfrm>
              <a:prstGeom prst="triangle">
                <a:avLst/>
              </a:prstGeom>
              <a:solidFill>
                <a:srgbClr val="005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93">
              <a:extLst>
                <a:ext uri="{FF2B5EF4-FFF2-40B4-BE49-F238E27FC236}">
                  <a16:creationId xmlns:a16="http://schemas.microsoft.com/office/drawing/2014/main" id="{337EB15E-F72B-4053-8F4C-B0230F7D7977}"/>
                </a:ext>
              </a:extLst>
            </p:cNvPr>
            <p:cNvSpPr txBox="1"/>
            <p:nvPr/>
          </p:nvSpPr>
          <p:spPr>
            <a:xfrm>
              <a:off x="2938111" y="880541"/>
              <a:ext cx="1692186" cy="100694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SPØRSMÅL</a:t>
              </a:r>
            </a:p>
          </p:txBody>
        </p:sp>
      </p:grpSp>
      <p:sp>
        <p:nvSpPr>
          <p:cNvPr id="28" name="Rounded Rectangle 81">
            <a:extLst>
              <a:ext uri="{FF2B5EF4-FFF2-40B4-BE49-F238E27FC236}">
                <a16:creationId xmlns:a16="http://schemas.microsoft.com/office/drawing/2014/main" id="{C92F4728-A1C0-4530-AF4E-ECC7CDC2DF15}"/>
              </a:ext>
            </a:extLst>
          </p:cNvPr>
          <p:cNvSpPr/>
          <p:nvPr/>
        </p:nvSpPr>
        <p:spPr>
          <a:xfrm>
            <a:off x="2983868" y="640080"/>
            <a:ext cx="8916107" cy="1603585"/>
          </a:xfrm>
          <a:prstGeom prst="roundRect">
            <a:avLst/>
          </a:prstGeom>
          <a:solidFill>
            <a:srgbClr val="005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nb-NO" sz="2400" dirty="0"/>
              <a:t>Gir jeg håp til medarbeiderne ved å snakke positivt om fremtiden?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14E61340-C952-4CE3-9DE9-CBAB55B91C16}"/>
              </a:ext>
            </a:extLst>
          </p:cNvPr>
          <p:cNvSpPr txBox="1"/>
          <p:nvPr/>
        </p:nvSpPr>
        <p:spPr>
          <a:xfrm>
            <a:off x="1248277" y="2574966"/>
            <a:ext cx="8276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9600" dirty="0">
                <a:solidFill>
                  <a:srgbClr val="005B91"/>
                </a:solidFill>
              </a:rPr>
              <a:t>6</a:t>
            </a:r>
          </a:p>
        </p:txBody>
      </p:sp>
      <p:sp>
        <p:nvSpPr>
          <p:cNvPr id="31" name="Rounded Rectangle 77">
            <a:extLst>
              <a:ext uri="{FF2B5EF4-FFF2-40B4-BE49-F238E27FC236}">
                <a16:creationId xmlns:a16="http://schemas.microsoft.com/office/drawing/2014/main" id="{964A7D3A-8D24-4D00-B5C1-ACB6D2C16998}"/>
              </a:ext>
            </a:extLst>
          </p:cNvPr>
          <p:cNvSpPr/>
          <p:nvPr/>
        </p:nvSpPr>
        <p:spPr>
          <a:xfrm>
            <a:off x="2938790" y="2574966"/>
            <a:ext cx="8916107" cy="3185164"/>
          </a:xfrm>
          <a:prstGeom prst="roundRect">
            <a:avLst/>
          </a:prstGeom>
          <a:solidFill>
            <a:srgbClr val="005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B7B9B8DE-8933-42B1-BECE-6C93EB22CB6B}"/>
              </a:ext>
            </a:extLst>
          </p:cNvPr>
          <p:cNvSpPr txBox="1"/>
          <p:nvPr/>
        </p:nvSpPr>
        <p:spPr>
          <a:xfrm>
            <a:off x="3226525" y="2843502"/>
            <a:ext cx="83406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Skriv her….</a:t>
            </a:r>
          </a:p>
        </p:txBody>
      </p:sp>
    </p:spTree>
    <p:extLst>
      <p:ext uri="{BB962C8B-B14F-4D97-AF65-F5344CB8AC3E}">
        <p14:creationId xmlns:p14="http://schemas.microsoft.com/office/powerpoint/2010/main" val="9017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>
            <a:extLst>
              <a:ext uri="{FF2B5EF4-FFF2-40B4-BE49-F238E27FC236}">
                <a16:creationId xmlns:a16="http://schemas.microsoft.com/office/drawing/2014/main" id="{C91B29EB-25C1-4C4B-AB9E-EFEA63A824E0}"/>
              </a:ext>
            </a:extLst>
          </p:cNvPr>
          <p:cNvGrpSpPr/>
          <p:nvPr/>
        </p:nvGrpSpPr>
        <p:grpSpPr>
          <a:xfrm>
            <a:off x="783255" y="1143000"/>
            <a:ext cx="1757660" cy="1431965"/>
            <a:chOff x="2905378" y="754321"/>
            <a:chExt cx="1757660" cy="1431965"/>
          </a:xfrm>
        </p:grpSpPr>
        <p:grpSp>
          <p:nvGrpSpPr>
            <p:cNvPr id="19" name="Group 80">
              <a:extLst>
                <a:ext uri="{FF2B5EF4-FFF2-40B4-BE49-F238E27FC236}">
                  <a16:creationId xmlns:a16="http://schemas.microsoft.com/office/drawing/2014/main" id="{60FDC320-8C39-4197-8DED-ADBBDABC8E1F}"/>
                </a:ext>
              </a:extLst>
            </p:cNvPr>
            <p:cNvGrpSpPr/>
            <p:nvPr/>
          </p:nvGrpSpPr>
          <p:grpSpPr>
            <a:xfrm>
              <a:off x="2905378" y="754321"/>
              <a:ext cx="1757660" cy="1431965"/>
              <a:chOff x="1468438" y="1019175"/>
              <a:chExt cx="1512887" cy="1431965"/>
            </a:xfrm>
            <a:solidFill>
              <a:srgbClr val="008EA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ounded Rectangle 81">
                <a:extLst>
                  <a:ext uri="{FF2B5EF4-FFF2-40B4-BE49-F238E27FC236}">
                    <a16:creationId xmlns:a16="http://schemas.microsoft.com/office/drawing/2014/main" id="{01843247-8077-4DA8-B6C5-C7017E99B0D1}"/>
                  </a:ext>
                </a:extLst>
              </p:cNvPr>
              <p:cNvSpPr/>
              <p:nvPr/>
            </p:nvSpPr>
            <p:spPr>
              <a:xfrm>
                <a:off x="1468438" y="1019175"/>
                <a:ext cx="1512887" cy="1104900"/>
              </a:xfrm>
              <a:prstGeom prst="roundRect">
                <a:avLst/>
              </a:prstGeom>
              <a:solidFill>
                <a:srgbClr val="009FE3"/>
              </a:solidFill>
              <a:ln>
                <a:solidFill>
                  <a:srgbClr val="009F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82">
                <a:extLst>
                  <a:ext uri="{FF2B5EF4-FFF2-40B4-BE49-F238E27FC236}">
                    <a16:creationId xmlns:a16="http://schemas.microsoft.com/office/drawing/2014/main" id="{331182B7-53D9-4CFB-84B4-09807018C259}"/>
                  </a:ext>
                </a:extLst>
              </p:cNvPr>
              <p:cNvSpPr/>
              <p:nvPr/>
            </p:nvSpPr>
            <p:spPr>
              <a:xfrm rot="10800000">
                <a:off x="1976276" y="2180610"/>
                <a:ext cx="497205" cy="270530"/>
              </a:xfrm>
              <a:prstGeom prst="triangle">
                <a:avLst/>
              </a:prstGeom>
              <a:solidFill>
                <a:srgbClr val="009FE3"/>
              </a:solidFill>
              <a:ln>
                <a:solidFill>
                  <a:srgbClr val="009F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93">
              <a:extLst>
                <a:ext uri="{FF2B5EF4-FFF2-40B4-BE49-F238E27FC236}">
                  <a16:creationId xmlns:a16="http://schemas.microsoft.com/office/drawing/2014/main" id="{337EB15E-F72B-4053-8F4C-B0230F7D7977}"/>
                </a:ext>
              </a:extLst>
            </p:cNvPr>
            <p:cNvSpPr txBox="1"/>
            <p:nvPr/>
          </p:nvSpPr>
          <p:spPr>
            <a:xfrm>
              <a:off x="2938111" y="795093"/>
              <a:ext cx="1692186" cy="1006948"/>
            </a:xfrm>
            <a:prstGeom prst="rect">
              <a:avLst/>
            </a:prstGeom>
            <a:solidFill>
              <a:srgbClr val="009FE3"/>
            </a:solidFill>
            <a:ln>
              <a:solidFill>
                <a:srgbClr val="009FE3"/>
              </a:solidFill>
            </a:ln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PLAN</a:t>
              </a:r>
            </a:p>
          </p:txBody>
        </p:sp>
      </p:grpSp>
      <p:sp>
        <p:nvSpPr>
          <p:cNvPr id="28" name="Rounded Rectangle 81">
            <a:extLst>
              <a:ext uri="{FF2B5EF4-FFF2-40B4-BE49-F238E27FC236}">
                <a16:creationId xmlns:a16="http://schemas.microsoft.com/office/drawing/2014/main" id="{C92F4728-A1C0-4530-AF4E-ECC7CDC2DF15}"/>
              </a:ext>
            </a:extLst>
          </p:cNvPr>
          <p:cNvSpPr/>
          <p:nvPr/>
        </p:nvSpPr>
        <p:spPr>
          <a:xfrm>
            <a:off x="2983868" y="640080"/>
            <a:ext cx="8916107" cy="1603585"/>
          </a:xfrm>
          <a:prstGeom prst="roundRect">
            <a:avLst/>
          </a:prstGeom>
          <a:solidFill>
            <a:srgbClr val="009FE3"/>
          </a:solidFill>
          <a:ln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nb-NO" sz="2400" dirty="0"/>
              <a:t>Dette skal jeg bli bedre på – oppsummering fra svarene på de seks spørsmålene</a:t>
            </a:r>
          </a:p>
        </p:txBody>
      </p:sp>
      <p:sp>
        <p:nvSpPr>
          <p:cNvPr id="31" name="Rounded Rectangle 77">
            <a:extLst>
              <a:ext uri="{FF2B5EF4-FFF2-40B4-BE49-F238E27FC236}">
                <a16:creationId xmlns:a16="http://schemas.microsoft.com/office/drawing/2014/main" id="{964A7D3A-8D24-4D00-B5C1-ACB6D2C16998}"/>
              </a:ext>
            </a:extLst>
          </p:cNvPr>
          <p:cNvSpPr/>
          <p:nvPr/>
        </p:nvSpPr>
        <p:spPr>
          <a:xfrm>
            <a:off x="2938790" y="2574966"/>
            <a:ext cx="8916107" cy="3185164"/>
          </a:xfrm>
          <a:prstGeom prst="roundRect">
            <a:avLst/>
          </a:prstGeom>
          <a:solidFill>
            <a:srgbClr val="009FE3"/>
          </a:solidFill>
          <a:ln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B7B9B8DE-8933-42B1-BECE-6C93EB22CB6B}"/>
              </a:ext>
            </a:extLst>
          </p:cNvPr>
          <p:cNvSpPr txBox="1"/>
          <p:nvPr/>
        </p:nvSpPr>
        <p:spPr>
          <a:xfrm>
            <a:off x="3226525" y="2843502"/>
            <a:ext cx="83406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Skriv her….</a:t>
            </a:r>
          </a:p>
        </p:txBody>
      </p:sp>
    </p:spTree>
    <p:extLst>
      <p:ext uri="{BB962C8B-B14F-4D97-AF65-F5344CB8AC3E}">
        <p14:creationId xmlns:p14="http://schemas.microsoft.com/office/powerpoint/2010/main" val="1855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4" id="{A3B289D5-C212-4060-B558-CB2F623F4E1A}" vid="{4797F2A0-F43A-445B-9C31-C040EC0BA0B5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7D64B8-36B2-4243-B8A9-6D5F5F474809}">
  <we:reference id="wa104380506" version="1.3.0.0" store="nb-NO" storeType="OMEX"/>
  <we:alternateReferences>
    <we:reference id="wa104380506" version="1.3.0.0" store="WA10438050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95F9F7CCEA9940915C485A2EF9F4DF" ma:contentTypeVersion="7" ma:contentTypeDescription="Opprett et nytt dokument." ma:contentTypeScope="" ma:versionID="c3b7ed6622579ccd4a4e011095eebb1c">
  <xsd:schema xmlns:xsd="http://www.w3.org/2001/XMLSchema" xmlns:xs="http://www.w3.org/2001/XMLSchema" xmlns:p="http://schemas.microsoft.com/office/2006/metadata/properties" xmlns:ns2="afb9abee-d913-4f49-8c27-4dc3f3b5d8c9" targetNamespace="http://schemas.microsoft.com/office/2006/metadata/properties" ma:root="true" ma:fieldsID="a1aa281956bdfdafbe97db5352d56487" ns2:_="">
    <xsd:import namespace="afb9abee-d913-4f49-8c27-4dc3f3b5d8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9abee-d913-4f49-8c27-4dc3f3b5d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086C8C-FB98-4C31-93B5-1D7EDDDFF3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AB6F3D-CCE8-4463-B14E-B36E15E55A9A}">
  <ds:schemaRefs>
    <ds:schemaRef ds:uri="http://purl.org/dc/dcmitype/"/>
    <ds:schemaRef ds:uri="http://schemas.microsoft.com/office/2006/documentManagement/types"/>
    <ds:schemaRef ds:uri="afb9abee-d913-4f49-8c27-4dc3f3b5d8c9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EFDD83-76BD-485F-87A4-9310C1485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b9abee-d913-4f49-8c27-4dc3f3b5d8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PP-mal-DFØ-4</Template>
  <TotalTime>658</TotalTime>
  <Words>264</Words>
  <Application>Microsoft Office PowerPoint</Application>
  <PresentationFormat>Widescreen</PresentationFormat>
  <Paragraphs>40</Paragraphs>
  <Slides>10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Arial Regular</vt:lpstr>
      <vt:lpstr>System Font Regular</vt:lpstr>
      <vt:lpstr>DFØ ppt mal</vt:lpstr>
      <vt:lpstr>Verktøy for egen refleksjon om digital kommunikasjon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 om dagen</dc:title>
  <dc:subject>Egenomsorg for ledere</dc:subject>
  <dc:creator>Klaus Breivik</dc:creator>
  <dc:description>template by officeconsult.no</dc:description>
  <cp:lastModifiedBy>Sanja Kostovska Skaar</cp:lastModifiedBy>
  <cp:revision>10</cp:revision>
  <cp:lastPrinted>2019-09-18T10:30:50Z</cp:lastPrinted>
  <dcterms:created xsi:type="dcterms:W3CDTF">2021-02-15T11:46:35Z</dcterms:created>
  <dcterms:modified xsi:type="dcterms:W3CDTF">2021-03-10T13:14:16Z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0x0101006495F9F7CCEA9940915C485A2EF9F4DF</vt:lpwstr>
  </property>
  <property fmtid="{D5CDD505-2E9C-101B-9397-08002B2CF9AE}" pid="4" name="MSIP_Label_8bb0167d-908e-4a65-8442-c47631123900_Enabled">
    <vt:lpwstr>true</vt:lpwstr>
  </property>
  <property fmtid="{D5CDD505-2E9C-101B-9397-08002B2CF9AE}" pid="5" name="MSIP_Label_8bb0167d-908e-4a65-8442-c47631123900_SetDate">
    <vt:lpwstr>2021-01-04T12:01:41Z</vt:lpwstr>
  </property>
  <property fmtid="{D5CDD505-2E9C-101B-9397-08002B2CF9AE}" pid="6" name="MSIP_Label_8bb0167d-908e-4a65-8442-c47631123900_Method">
    <vt:lpwstr>Privileged</vt:lpwstr>
  </property>
  <property fmtid="{D5CDD505-2E9C-101B-9397-08002B2CF9AE}" pid="7" name="MSIP_Label_8bb0167d-908e-4a65-8442-c47631123900_Name">
    <vt:lpwstr>Offentlig</vt:lpwstr>
  </property>
  <property fmtid="{D5CDD505-2E9C-101B-9397-08002B2CF9AE}" pid="8" name="MSIP_Label_8bb0167d-908e-4a65-8442-c47631123900_SiteId">
    <vt:lpwstr>1a91f966-247e-497b-bee6-09072f7ea02a</vt:lpwstr>
  </property>
  <property fmtid="{D5CDD505-2E9C-101B-9397-08002B2CF9AE}" pid="9" name="MSIP_Label_8bb0167d-908e-4a65-8442-c47631123900_ActionId">
    <vt:lpwstr>919b8d8b-725d-457a-b0e6-90703158446f</vt:lpwstr>
  </property>
  <property fmtid="{D5CDD505-2E9C-101B-9397-08002B2CF9AE}" pid="10" name="MSIP_Label_8bb0167d-908e-4a65-8442-c47631123900_ContentBits">
    <vt:lpwstr>0</vt:lpwstr>
  </property>
</Properties>
</file>