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7"/>
  </p:notesMasterIdLst>
  <p:sldIdLst>
    <p:sldId id="257" r:id="rId6"/>
    <p:sldId id="258" r:id="rId7"/>
    <p:sldId id="281" r:id="rId8"/>
    <p:sldId id="282" r:id="rId9"/>
    <p:sldId id="306" r:id="rId10"/>
    <p:sldId id="289" r:id="rId11"/>
    <p:sldId id="297" r:id="rId12"/>
    <p:sldId id="292" r:id="rId13"/>
    <p:sldId id="284" r:id="rId14"/>
    <p:sldId id="287" r:id="rId15"/>
    <p:sldId id="290" r:id="rId16"/>
    <p:sldId id="299" r:id="rId17"/>
    <p:sldId id="285" r:id="rId18"/>
    <p:sldId id="288" r:id="rId19"/>
    <p:sldId id="298" r:id="rId20"/>
    <p:sldId id="300" r:id="rId21"/>
    <p:sldId id="293" r:id="rId22"/>
    <p:sldId id="304" r:id="rId23"/>
    <p:sldId id="295" r:id="rId24"/>
    <p:sldId id="302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97" autoAdjust="0"/>
    <p:restoredTop sz="76416" autoAdjust="0"/>
  </p:normalViewPr>
  <p:slideViewPr>
    <p:cSldViewPr snapToGrid="0" snapToObjects="1">
      <p:cViewPr varScale="1">
        <p:scale>
          <a:sx n="131" d="100"/>
          <a:sy n="131" d="100"/>
        </p:scale>
        <p:origin x="7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10.01.2020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2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flipp!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8BA9F-43FB-4558-9AA9-FDED975DA342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51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nb-NO" altLang="nb-NO" sz="7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Det vil være ulike drivkrefter for endringer som også får store konsekvenser for videre endringsprosess. </a:t>
            </a:r>
          </a:p>
          <a:p>
            <a:endParaRPr lang="nb-NO" baseline="0" dirty="0"/>
          </a:p>
          <a:p>
            <a:r>
              <a:rPr lang="nb-NO" baseline="0" dirty="0"/>
              <a:t>Noe vi SKAL? </a:t>
            </a:r>
          </a:p>
          <a:p>
            <a:pPr eaLnBrk="1" hangingPunct="1"/>
            <a:r>
              <a:rPr lang="nb-NO" sz="1200" dirty="0">
                <a:solidFill>
                  <a:srgbClr val="FFFFFF"/>
                </a:solidFill>
              </a:rPr>
              <a:t>Er dette noe vi SKAL gjøre  ut fra politiske føringer eller beslutninger.</a:t>
            </a:r>
            <a:r>
              <a:rPr lang="nb-NO" sz="1200" baseline="0" dirty="0">
                <a:solidFill>
                  <a:srgbClr val="FFFFFF"/>
                </a:solidFill>
              </a:rPr>
              <a:t> </a:t>
            </a:r>
            <a:endParaRPr lang="nb-NO" sz="1200" dirty="0">
              <a:solidFill>
                <a:srgbClr val="FFFFFF"/>
              </a:solidFill>
            </a:endParaRPr>
          </a:p>
          <a:p>
            <a:pPr eaLnBrk="1" hangingPunct="1"/>
            <a:endParaRPr lang="nb-NO" sz="1200" dirty="0">
              <a:solidFill>
                <a:srgbClr val="FFFFFF"/>
              </a:solidFill>
            </a:endParaRPr>
          </a:p>
          <a:p>
            <a:pPr eaLnBrk="1" hangingPunct="1"/>
            <a:r>
              <a:rPr lang="nb-NO" sz="1200" dirty="0">
                <a:solidFill>
                  <a:srgbClr val="FFFFFF"/>
                </a:solidFill>
              </a:rPr>
              <a:t>Noe</a:t>
            </a:r>
            <a:r>
              <a:rPr lang="nb-NO" sz="1200" baseline="0" dirty="0">
                <a:solidFill>
                  <a:srgbClr val="FFFFFF"/>
                </a:solidFill>
              </a:rPr>
              <a:t> vi MÅ?</a:t>
            </a:r>
          </a:p>
          <a:p>
            <a:pPr eaLnBrk="1" hangingPunct="1"/>
            <a:r>
              <a:rPr lang="nb-NO" sz="1200" baseline="0" dirty="0">
                <a:solidFill>
                  <a:srgbClr val="FFFFFF"/>
                </a:solidFill>
              </a:rPr>
              <a:t>Fordi det er krise. </a:t>
            </a:r>
          </a:p>
          <a:p>
            <a:pPr eaLnBrk="1" hangingPunct="1"/>
            <a:endParaRPr lang="nb-NO" sz="1200" baseline="0" dirty="0">
              <a:solidFill>
                <a:srgbClr val="FFFF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rgbClr val="FFFFFF"/>
                </a:solidFill>
              </a:rPr>
              <a:t>Er dette noe vi vi VIL?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rgbClr val="FFFFFF"/>
                </a:solidFill>
              </a:rPr>
              <a:t> Noe mer, noe nytt, noe spennende!</a:t>
            </a:r>
          </a:p>
          <a:p>
            <a:pPr eaLnBrk="1" hangingPunct="1"/>
            <a:endParaRPr lang="nb-NO" sz="1200" dirty="0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B3C8-E0A6-4660-A1A1-211E4E2376E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FE6DF14-0DB5-486D-9839-2149A3C10848}" type="slidenum">
              <a:rPr lang="nb-NO" smtClean="0">
                <a:latin typeface="Arial" pitchFamily="34" charset="0"/>
              </a:rPr>
              <a:pPr eaLnBrk="1" hangingPunct="1"/>
              <a:t>9</a:t>
            </a:fld>
            <a:endParaRPr lang="nb-NO" dirty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5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292031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nb-NO" altLang="nb-NO" sz="7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3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dirty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dirty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dirty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2197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 alt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9C7BFA-05A6-4903-9C9C-D9D07193A9F8}" type="slidenum">
              <a:rPr lang="nb-NO" altLang="nb-NO"/>
              <a:pPr/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8345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bilde/illustrasjon</a:t>
            </a:r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bilde/illustrasjon</a:t>
            </a:r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kapitteloverskrift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/>
              <a:t>##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1/10/2020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Nettkurset i samarbeid og medbestemmelse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1805353"/>
            <a:ext cx="7107256" cy="1137047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Seminar om endringsprosesser </a:t>
            </a:r>
          </a:p>
          <a:p>
            <a:r>
              <a:rPr lang="en-US" dirty="0"/>
              <a:t>Målgruppe: Ledere og tillitsvalgte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352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n-NO" sz="3100" dirty="0">
                <a:latin typeface="Arial" charset="0"/>
              </a:rPr>
              <a:t>Noen </a:t>
            </a:r>
            <a:r>
              <a:rPr lang="nb-NO" sz="3100" dirty="0">
                <a:latin typeface="Arial" charset="0"/>
              </a:rPr>
              <a:t>eksempler</a:t>
            </a:r>
            <a:r>
              <a:rPr lang="nn-NO" sz="3100" dirty="0">
                <a:latin typeface="Arial" charset="0"/>
              </a:rPr>
              <a:t> på med- og motkrefter</a:t>
            </a:r>
            <a:br>
              <a:rPr lang="nn-NO" dirty="0">
                <a:latin typeface="Arial" charset="0"/>
              </a:rPr>
            </a:br>
            <a:endParaRPr lang="nb-NO" dirty="0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304800" y="1488969"/>
            <a:ext cx="8136462" cy="412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6634" indent="-316634">
              <a:lnSpc>
                <a:spcPct val="90000"/>
              </a:lnSpc>
              <a:spcBef>
                <a:spcPct val="20000"/>
              </a:spcBef>
            </a:pPr>
            <a:r>
              <a:rPr lang="nb-NO" sz="923" b="1" dirty="0">
                <a:latin typeface="Arial" charset="0"/>
              </a:rPr>
              <a:t>Hovedfunn i undersøkelse: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Den sterkeste suksessfaktoren</a:t>
            </a:r>
            <a:r>
              <a:rPr lang="nb-NO" sz="1293" dirty="0">
                <a:latin typeface="Arial" charset="0"/>
              </a:rPr>
              <a:t> er sterkt, synlig og effektiv støtte.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Ansatte ønsker</a:t>
            </a:r>
            <a:r>
              <a:rPr lang="nb-NO" sz="1293" dirty="0">
                <a:latin typeface="Arial" charset="0"/>
              </a:rPr>
              <a:t> klare meldinger fra to kilder: toppsjefen  og </a:t>
            </a:r>
            <a:r>
              <a:rPr lang="nb-NO" sz="1293" b="1" dirty="0">
                <a:latin typeface="Arial" charset="0"/>
              </a:rPr>
              <a:t>nærmeste overordnede</a:t>
            </a:r>
            <a:r>
              <a:rPr lang="nb-NO" sz="1293" dirty="0">
                <a:latin typeface="Arial" charset="0"/>
              </a:rPr>
              <a:t> (men deres meldinger er ikke samkjørte).</a:t>
            </a:r>
            <a:r>
              <a:rPr lang="nb-NO" sz="1293" b="1" dirty="0">
                <a:latin typeface="Arial" charset="0"/>
              </a:rPr>
              <a:t> 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Den viktigste hindringen</a:t>
            </a:r>
            <a:r>
              <a:rPr lang="nb-NO" sz="1293" dirty="0">
                <a:latin typeface="Arial" charset="0"/>
              </a:rPr>
              <a:t> for suksessrik endring er ansattes motstand på alle nivåer: kundebehandlere, mellomledelse, og toppledelse.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Hovedårsaken til ansattes motstand var manglende forståelse</a:t>
            </a:r>
            <a:r>
              <a:rPr lang="nb-NO" sz="1293" dirty="0">
                <a:latin typeface="Arial" charset="0"/>
              </a:rPr>
              <a:t> for viktighet og nødvendighet,  tilfredshet med tingenes tilstand  og </a:t>
            </a:r>
            <a:r>
              <a:rPr lang="ja-JP" altLang="nb-NO" sz="1293" dirty="0">
                <a:latin typeface="Arial" charset="0"/>
              </a:rPr>
              <a:t>”</a:t>
            </a:r>
            <a:r>
              <a:rPr lang="nb-NO" sz="1293" b="1" dirty="0">
                <a:latin typeface="Arial" charset="0"/>
              </a:rPr>
              <a:t>frykt</a:t>
            </a:r>
            <a:r>
              <a:rPr lang="ja-JP" altLang="nb-NO" sz="1293" dirty="0">
                <a:latin typeface="Arial" charset="0"/>
              </a:rPr>
              <a:t>”</a:t>
            </a:r>
            <a:r>
              <a:rPr lang="nb-NO" sz="1293" dirty="0">
                <a:latin typeface="Arial" charset="0"/>
              </a:rPr>
              <a:t> for det ukjente.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Mellomledere motarbeidet</a:t>
            </a:r>
            <a:r>
              <a:rPr lang="nb-NO" sz="1293" dirty="0">
                <a:latin typeface="Arial" charset="0"/>
              </a:rPr>
              <a:t> endring fordi de var </a:t>
            </a:r>
            <a:r>
              <a:rPr lang="nb-NO" sz="1293" b="1" dirty="0">
                <a:latin typeface="Arial" charset="0"/>
              </a:rPr>
              <a:t>redd for å miste kontroll</a:t>
            </a:r>
            <a:r>
              <a:rPr lang="nb-NO" sz="1293" dirty="0">
                <a:latin typeface="Arial" charset="0"/>
              </a:rPr>
              <a:t> og at de var overbelastet med eksisterende oppgaver og ansvar.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r>
              <a:rPr lang="nb-NO" sz="1293" b="1" dirty="0">
                <a:latin typeface="Arial" charset="0"/>
              </a:rPr>
              <a:t>Annerledes neste gang:</a:t>
            </a:r>
            <a:r>
              <a:rPr lang="nb-NO" sz="1293" dirty="0">
                <a:latin typeface="Arial" charset="0"/>
              </a:rPr>
              <a:t> de fleste team sa at de ville starte sine endringsaktiviteter </a:t>
            </a:r>
            <a:r>
              <a:rPr lang="nb-NO" sz="1293" b="1" dirty="0">
                <a:latin typeface="Arial" charset="0"/>
              </a:rPr>
              <a:t>tidligere</a:t>
            </a:r>
            <a:r>
              <a:rPr lang="nb-NO" sz="1293" dirty="0">
                <a:latin typeface="Arial" charset="0"/>
              </a:rPr>
              <a:t> i det neste prosjektet, isteden for å se aktivitetene </a:t>
            </a:r>
            <a:r>
              <a:rPr lang="nb-NO" sz="1293" b="1" dirty="0">
                <a:latin typeface="Arial" charset="0"/>
              </a:rPr>
              <a:t>som tilleggsgjøremål</a:t>
            </a:r>
            <a:r>
              <a:rPr lang="nb-NO" sz="1293" dirty="0">
                <a:latin typeface="Arial" charset="0"/>
              </a:rPr>
              <a:t>.</a:t>
            </a:r>
          </a:p>
          <a:p>
            <a:pPr marL="316634" indent="-316634">
              <a:lnSpc>
                <a:spcPct val="115000"/>
              </a:lnSpc>
              <a:spcBef>
                <a:spcPct val="45000"/>
              </a:spcBef>
              <a:spcAft>
                <a:spcPct val="10000"/>
              </a:spcAft>
              <a:buSzPct val="90000"/>
              <a:buFont typeface="Times" charset="0"/>
              <a:buChar char="•"/>
            </a:pPr>
            <a:endParaRPr lang="nb-NO" sz="1293" dirty="0">
              <a:solidFill>
                <a:srgbClr val="00366C"/>
              </a:solidFill>
              <a:latin typeface="Arial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564148" y="5609220"/>
            <a:ext cx="8413621" cy="7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sz="1108" b="1" dirty="0"/>
              <a:t>Kilde: Bjørn Hennestad, foredrag for Mattilsynet september 2013, </a:t>
            </a:r>
            <a:endParaRPr lang="en-US" sz="1108" b="1" dirty="0">
              <a:latin typeface="Arial" charset="0"/>
            </a:endParaRPr>
          </a:p>
          <a:p>
            <a:r>
              <a:rPr lang="en-US" sz="1108" dirty="0">
                <a:latin typeface="Arial" charset="0"/>
              </a:rPr>
              <a:t>Benchmarking report: 288 organizations share best practices in change management</a:t>
            </a:r>
          </a:p>
          <a:p>
            <a:r>
              <a:rPr lang="en-US" sz="1108" dirty="0">
                <a:latin typeface="Times New Roman" charset="0"/>
              </a:rPr>
              <a:t> http://www.change-management.com/best-practices-report.htm</a:t>
            </a:r>
          </a:p>
          <a:p>
            <a:endParaRPr lang="en-US" sz="1108" dirty="0">
              <a:latin typeface="Times New Roman" charset="0"/>
            </a:endParaRPr>
          </a:p>
        </p:txBody>
      </p:sp>
      <p:sp>
        <p:nvSpPr>
          <p:cNvPr id="38921" name="Right Arrow 8"/>
          <p:cNvSpPr>
            <a:spLocks noChangeArrowheads="1"/>
          </p:cNvSpPr>
          <p:nvPr/>
        </p:nvSpPr>
        <p:spPr bwMode="auto">
          <a:xfrm>
            <a:off x="6034124" y="1726524"/>
            <a:ext cx="1952393" cy="213924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nn-NO" sz="1662" dirty="0"/>
          </a:p>
        </p:txBody>
      </p:sp>
      <p:sp>
        <p:nvSpPr>
          <p:cNvPr id="38922" name="Right Arrow 15"/>
          <p:cNvSpPr>
            <a:spLocks noChangeArrowheads="1"/>
          </p:cNvSpPr>
          <p:nvPr/>
        </p:nvSpPr>
        <p:spPr bwMode="auto">
          <a:xfrm>
            <a:off x="6034124" y="2323737"/>
            <a:ext cx="1951272" cy="212745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nn-NO" sz="1662" dirty="0"/>
          </a:p>
        </p:txBody>
      </p:sp>
      <p:sp>
        <p:nvSpPr>
          <p:cNvPr id="38923" name="Left Arrow 17"/>
          <p:cNvSpPr>
            <a:spLocks noChangeArrowheads="1"/>
          </p:cNvSpPr>
          <p:nvPr/>
        </p:nvSpPr>
        <p:spPr bwMode="auto">
          <a:xfrm>
            <a:off x="3500437" y="2898161"/>
            <a:ext cx="1951272" cy="212745"/>
          </a:xfrm>
          <a:prstGeom prst="leftArrow">
            <a:avLst>
              <a:gd name="adj1" fmla="val 50000"/>
              <a:gd name="adj2" fmla="val 50025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 dirty="0"/>
          </a:p>
        </p:txBody>
      </p:sp>
      <p:sp>
        <p:nvSpPr>
          <p:cNvPr id="38924" name="Left Arrow 18"/>
          <p:cNvSpPr>
            <a:spLocks noChangeArrowheads="1"/>
          </p:cNvSpPr>
          <p:nvPr/>
        </p:nvSpPr>
        <p:spPr bwMode="auto">
          <a:xfrm>
            <a:off x="5285149" y="3419022"/>
            <a:ext cx="1951272" cy="212745"/>
          </a:xfrm>
          <a:prstGeom prst="leftArrow">
            <a:avLst>
              <a:gd name="adj1" fmla="val 50000"/>
              <a:gd name="adj2" fmla="val 50025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 dirty="0"/>
          </a:p>
        </p:txBody>
      </p:sp>
      <p:sp>
        <p:nvSpPr>
          <p:cNvPr id="38925" name="Left Arrow 19"/>
          <p:cNvSpPr>
            <a:spLocks noChangeArrowheads="1"/>
          </p:cNvSpPr>
          <p:nvPr/>
        </p:nvSpPr>
        <p:spPr bwMode="auto">
          <a:xfrm>
            <a:off x="3795323" y="3994007"/>
            <a:ext cx="1951272" cy="21274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n-NO" sz="1662" dirty="0"/>
          </a:p>
        </p:txBody>
      </p:sp>
      <p:sp>
        <p:nvSpPr>
          <p:cNvPr id="21" name="Circular Arrow 20"/>
          <p:cNvSpPr/>
          <p:nvPr/>
        </p:nvSpPr>
        <p:spPr bwMode="auto">
          <a:xfrm>
            <a:off x="5530093" y="4550379"/>
            <a:ext cx="1008062" cy="1130174"/>
          </a:xfrm>
          <a:prstGeom prst="circular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val="707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/>
      <p:bldP spid="570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Roller og ansvar i endring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404277"/>
            <a:ext cx="6658119" cy="4559300"/>
          </a:xfrm>
        </p:spPr>
        <p:txBody>
          <a:bodyPr/>
          <a:lstStyle/>
          <a:p>
            <a:pPr marL="170044" lvl="1" indent="0">
              <a:buNone/>
            </a:pPr>
            <a:r>
              <a:rPr lang="nb-NO" sz="1108" b="1" dirty="0"/>
              <a:t>INDIVIDUELT</a:t>
            </a:r>
          </a:p>
          <a:p>
            <a:pPr marL="170044" lvl="1" indent="0">
              <a:buNone/>
            </a:pPr>
            <a:r>
              <a:rPr lang="nb-NO" sz="1108" dirty="0"/>
              <a:t>Hva tenker dere er lederes rolle og ansvar?</a:t>
            </a:r>
          </a:p>
          <a:p>
            <a:pPr marL="170044" lvl="1" indent="0">
              <a:buNone/>
            </a:pPr>
            <a:r>
              <a:rPr lang="nb-NO" sz="1108" dirty="0"/>
              <a:t>Skriv: 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tenker dere er ansattes roller og ansvar?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er tillitsvalgtes rolle og ansvar?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Hva er organisasjonen/HRs rolle og ansvar?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223949" y="1445347"/>
            <a:ext cx="1901714" cy="3264044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1. Tenkt individuelt – skrive ned noen punkter på hvert punkt. (3 min) 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2. Del i grupper av 3/4 og forsøkt å bli enig om noen punkter (10 min)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3. Rapportering fra hver gruppe på tavle/flip over (10 min). </a:t>
            </a: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240740" y="1196458"/>
            <a:ext cx="3903260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>
                <a:solidFill>
                  <a:schemeClr val="accent6"/>
                </a:solidFill>
              </a:rPr>
              <a:t>GRUPPEOPPSUMMERING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tenker dere er lederes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 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tenker dere er ansattes roller og ansvar?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er tillitsvalgtes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Hva er organisasjonen/HRs rolle og ansvar?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</a:rPr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84454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63724"/>
              </p:ext>
            </p:extLst>
          </p:nvPr>
        </p:nvGraphicFramePr>
        <p:xfrm>
          <a:off x="95535" y="1263520"/>
          <a:ext cx="9048464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700" dirty="0"/>
                        <a:t>Lederes</a:t>
                      </a:r>
                      <a:r>
                        <a:rPr lang="nb-NO" sz="1700" baseline="0" dirty="0"/>
                        <a:t> rolle og ansvar</a:t>
                      </a:r>
                      <a:endParaRPr lang="en-US" sz="1700" dirty="0"/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Ansattes roll</a:t>
                      </a:r>
                      <a:r>
                        <a:rPr lang="nb-NO" sz="1700" baseline="0" dirty="0"/>
                        <a:t>e og 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Tillitsvalgtes</a:t>
                      </a:r>
                      <a:r>
                        <a:rPr lang="en-US" sz="1700" baseline="0" dirty="0"/>
                        <a:t> roller og 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Organisasjonen</a:t>
                      </a:r>
                      <a:r>
                        <a:rPr lang="en-US" sz="1700" baseline="0" dirty="0"/>
                        <a:t>/HR</a:t>
                      </a:r>
                    </a:p>
                    <a:p>
                      <a:r>
                        <a:rPr lang="en-US" sz="1700" baseline="0" dirty="0"/>
                        <a:t>rolle og ansvar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8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74531" y="168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Sjekkliste endringsprosesser</a:t>
            </a:r>
          </a:p>
        </p:txBody>
      </p:sp>
      <p:graphicFrame>
        <p:nvGraphicFramePr>
          <p:cNvPr id="16456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7571002"/>
              </p:ext>
            </p:extLst>
          </p:nvPr>
        </p:nvGraphicFramePr>
        <p:xfrm>
          <a:off x="95536" y="1064524"/>
          <a:ext cx="7861109" cy="4772664"/>
        </p:xfrm>
        <a:graphic>
          <a:graphicData uri="http://schemas.openxmlformats.org/drawingml/2006/table">
            <a:tbl>
              <a:tblPr/>
              <a:tblGrid>
                <a:gridCol w="395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Sjekkliste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Egenvurdering</a:t>
                      </a:r>
                    </a:p>
                  </a:txBody>
                  <a:tcPr marL="88310" marR="88310" marT="42219" marB="422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Dårlige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Midt på treet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Gode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Visjon og mål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Situasjonsforståelse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 endringsteam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Topplederforankring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Kultur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Opplæring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Budsjett og planer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Måloppfølging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Forpliktelse og ansvarlighet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Kommunikasjon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Belønning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145251" y="1082014"/>
            <a:ext cx="4339901" cy="88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1662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 dirty="0"/>
          </a:p>
        </p:txBody>
      </p:sp>
      <p:sp>
        <p:nvSpPr>
          <p:cNvPr id="21576" name="TekstSylinder 2"/>
          <p:cNvSpPr txBox="1">
            <a:spLocks noChangeArrowheads="1"/>
          </p:cNvSpPr>
          <p:nvPr/>
        </p:nvSpPr>
        <p:spPr bwMode="auto">
          <a:xfrm>
            <a:off x="269231" y="5945872"/>
            <a:ext cx="5195888" cy="1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nb-NO" altLang="nb-NO" sz="923" dirty="0">
                <a:cs typeface="Arial" pitchFamily="34" charset="0"/>
              </a:rPr>
              <a:t>Notat: Inspirert av Ken Blanchard ”Who killed Change” </a:t>
            </a:r>
            <a:endParaRPr lang="nb-NO" altLang="nb-NO" sz="923" dirty="0"/>
          </a:p>
        </p:txBody>
      </p:sp>
    </p:spTree>
    <p:extLst>
      <p:ext uri="{BB962C8B-B14F-4D97-AF65-F5344CB8AC3E}">
        <p14:creationId xmlns:p14="http://schemas.microsoft.com/office/powerpoint/2010/main" val="14925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5364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>
                <a:latin typeface="Arial" pitchFamily="34" charset="0"/>
                <a:cs typeface="Arial" pitchFamily="34" charset="0"/>
              </a:rPr>
              <a:t>Sjekkliste endringsprosesser</a:t>
            </a:r>
            <a:r>
              <a:rPr lang="nb-NO" sz="2800" dirty="0"/>
              <a:t> 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56" name="Group 7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8991573"/>
              </p:ext>
            </p:extLst>
          </p:nvPr>
        </p:nvGraphicFramePr>
        <p:xfrm>
          <a:off x="2" y="1691547"/>
          <a:ext cx="3507474" cy="4160716"/>
        </p:xfrm>
        <a:graphic>
          <a:graphicData uri="http://schemas.openxmlformats.org/drawingml/2006/table">
            <a:tbl>
              <a:tblPr/>
              <a:tblGrid>
                <a:gridCol w="140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Sjekkliste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Egenvurdering</a:t>
                      </a:r>
                    </a:p>
                  </a:txBody>
                  <a:tcPr marL="88310" marR="88310" marT="42219" marB="422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Dårlige 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Midt på treet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Gode </a:t>
                      </a:r>
                    </a:p>
                  </a:txBody>
                  <a:tcPr marL="88310" marR="88310" marT="42219" marB="422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Visjon og mål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Situasjonsforståelse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 endringsteam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Topplederforankring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Kultur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Opplæring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Budsjett og planer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Måloppfølging 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8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Forpliktelse og ansvarlighet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Kommunikasjon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Belønning</a:t>
                      </a:r>
                    </a:p>
                  </a:txBody>
                  <a:tcPr marL="86919" marR="86919" marT="43217" marB="432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nb-N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310" marR="88310" marT="42219" marB="422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0" y="1691547"/>
            <a:ext cx="1583139" cy="518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1662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 dirty="0"/>
          </a:p>
        </p:txBody>
      </p:sp>
      <p:sp>
        <p:nvSpPr>
          <p:cNvPr id="21576" name="TekstSylinder 2"/>
          <p:cNvSpPr txBox="1">
            <a:spLocks noChangeArrowheads="1"/>
          </p:cNvSpPr>
          <p:nvPr/>
        </p:nvSpPr>
        <p:spPr bwMode="auto">
          <a:xfrm>
            <a:off x="246887" y="5945872"/>
            <a:ext cx="5195888" cy="1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nb-NO" altLang="nb-NO" sz="923" dirty="0">
                <a:cs typeface="Arial" pitchFamily="34" charset="0"/>
              </a:rPr>
              <a:t>Notat: Inspirert av Ken Blanchard ”Who Killed Change” </a:t>
            </a:r>
            <a:endParaRPr lang="nb-NO" altLang="nb-NO" sz="923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657600" y="1118900"/>
            <a:ext cx="5486401" cy="50517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Individuelt arbeid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Basert på din erfaring av endringsprosesser. </a:t>
            </a: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en-US" sz="1108" dirty="0">
                <a:latin typeface="Arial" pitchFamily="34" charset="0"/>
                <a:cs typeface="Arial" pitchFamily="34" charset="0"/>
              </a:rPr>
              <a:t>Hva mener du er suksesskriterier for at dere skal lykkes med endringsprosesser fremover? </a:t>
            </a:r>
          </a:p>
          <a:p>
            <a:pPr lvl="0"/>
            <a:r>
              <a:rPr lang="en-US" sz="1108" dirty="0">
                <a:latin typeface="Arial" pitchFamily="34" charset="0"/>
                <a:cs typeface="Arial" pitchFamily="34" charset="0"/>
              </a:rPr>
              <a:t>Skriv: </a:t>
            </a:r>
          </a:p>
          <a:p>
            <a:pPr lvl="0"/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Hva mener du at dere er gode på (2 – 3 styrker) og (2 – 3) forbedringsområder? 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Gruppearbeid. 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om: </a:t>
            </a: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De viktigste suksesskriterier: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58317" indent="-158317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2 - 3 styrker og 2 – 3 forbedringsområder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Vi samler opp og diskutere i plenum. </a:t>
            </a: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51431"/>
              </p:ext>
            </p:extLst>
          </p:nvPr>
        </p:nvGraphicFramePr>
        <p:xfrm>
          <a:off x="95537" y="1263520"/>
          <a:ext cx="8939283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79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700" dirty="0"/>
                        <a:t>Suksesskriterier</a:t>
                      </a:r>
                      <a:endParaRPr lang="en-US" sz="1700" dirty="0"/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700" dirty="0"/>
                        <a:t>Våre</a:t>
                      </a:r>
                      <a:r>
                        <a:rPr lang="nb-NO" sz="1700" baseline="0" dirty="0"/>
                        <a:t> styrker 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Våre forbedringsområder</a:t>
                      </a:r>
                      <a:r>
                        <a:rPr lang="en-US" sz="1700" baseline="0" dirty="0"/>
                        <a:t> </a:t>
                      </a:r>
                      <a:endParaRPr lang="en-US" sz="1700" dirty="0"/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9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2838734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Hvordan kan dere </a:t>
            </a:r>
            <a:r>
              <a:rPr lang="nb-NO" sz="3200" u="sng" dirty="0"/>
              <a:t>bidra</a:t>
            </a:r>
            <a:r>
              <a:rPr lang="nb-NO" sz="3200" dirty="0"/>
              <a:t> til bedre endringsprosesser? </a:t>
            </a:r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Hvordan dere kan </a:t>
            </a:r>
            <a:r>
              <a:rPr lang="nb-NO" sz="2400" u="sng" dirty="0"/>
              <a:t>bidra</a:t>
            </a:r>
            <a:r>
              <a:rPr lang="nb-NO" sz="2400" dirty="0"/>
              <a:t> til bedre endringsprosesser? 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045527" y="1130293"/>
            <a:ext cx="3879273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316634" indent="-316634">
              <a:buAutoNum type="arabicPeriod"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 dirty="0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253710" y="1699838"/>
            <a:ext cx="3403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Gruppearbeid: (ledere og tillitsvalgte i hver sine grupper)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Hvordan kan dere som hhv ledere og tillitsvalgte bidra til enda bedre endringsprosesser.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i="1" dirty="0">
                <a:latin typeface="Arial" pitchFamily="34" charset="0"/>
                <a:cs typeface="Arial" pitchFamily="34" charset="0"/>
              </a:rPr>
              <a:t>Tenk litt individuelt – diskuter og oppsummer i gruppene. 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92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427174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Hva dere gjerne skulle sett mer eller mindre av?</a:t>
            </a:r>
          </a:p>
          <a:p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Bruk noen minutter sammen og reflekter over hva dere kan «levere på» av disse ønskene? </a:t>
            </a:r>
          </a:p>
        </p:txBody>
      </p:sp>
    </p:spTree>
    <p:extLst>
      <p:ext uri="{BB962C8B-B14F-4D97-AF65-F5344CB8AC3E}">
        <p14:creationId xmlns:p14="http://schemas.microsoft.com/office/powerpoint/2010/main" val="289163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Hva dere gjerne skulle sett mer eller mindre av? 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4045527" y="1130293"/>
            <a:ext cx="3879273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316634" indent="-316634">
              <a:buAutoNum type="arabicPeriod"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 dirty="0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641637" y="1153731"/>
            <a:ext cx="34038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Gruppearbeid: (ledere og tillitsvalgte i hver sine grupper)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Hvordan kunne dere som hhv ledere/tillitsvalgte tenke dere at «motparten» kunne bidra mer eller bedre. Er det noe dere gjerne skulle sett mer av, mindre av, noe de kan begynne med eller slutte med?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i="1" dirty="0">
                <a:latin typeface="Arial" pitchFamily="34" charset="0"/>
                <a:cs typeface="Arial" pitchFamily="34" charset="0"/>
              </a:rPr>
              <a:t>Tenk litt individuelt – diskuter og oppsummer i gruppene. 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76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819"/>
          </a:xfrm>
        </p:spPr>
        <p:txBody>
          <a:bodyPr>
            <a:normAutofit/>
          </a:bodyPr>
          <a:lstStyle/>
          <a:p>
            <a:r>
              <a:rPr lang="nb-NO" sz="2800" dirty="0"/>
              <a:t>Til arrangør av seminaret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501" y="1015739"/>
            <a:ext cx="4940490" cy="504386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nb-NO" sz="3700" b="1" dirty="0"/>
              <a:t>Seminar for alle ledere og tillitsvalgte om endrings- og omstillingsprosesser</a:t>
            </a:r>
            <a:r>
              <a:rPr lang="nb-NO" sz="3700" dirty="0"/>
              <a:t> </a:t>
            </a:r>
          </a:p>
          <a:p>
            <a:r>
              <a:rPr lang="nb-NO" sz="3700" dirty="0"/>
              <a:t>Målsetting med seminaret: </a:t>
            </a:r>
          </a:p>
          <a:p>
            <a:pPr lvl="1"/>
            <a:r>
              <a:rPr lang="nb-NO" sz="3600" dirty="0"/>
              <a:t>Gjennom felles opplæring i gode endrings- og omstillingsprosesser kan det skapes et bedre grunnlag for å få gode fremtidige prosesser. </a:t>
            </a:r>
          </a:p>
          <a:p>
            <a:pPr lvl="1"/>
            <a:r>
              <a:rPr lang="nb-NO" sz="3600" dirty="0"/>
              <a:t>Bli enige om suksesskriterier for gode endringsprosesser.</a:t>
            </a:r>
          </a:p>
          <a:p>
            <a:pPr lvl="1"/>
            <a:r>
              <a:rPr lang="nb-NO" sz="3600" dirty="0"/>
              <a:t>Avklare gjensidig forventninger til bidrag i endringsprosesser. </a:t>
            </a:r>
          </a:p>
          <a:p>
            <a:pPr marL="0" indent="0">
              <a:buNone/>
            </a:pPr>
            <a:endParaRPr lang="en-US" sz="3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36525" y="696036"/>
            <a:ext cx="2634018" cy="268231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b="1" dirty="0">
                <a:solidFill>
                  <a:schemeClr val="bg1"/>
                </a:solidFill>
              </a:rPr>
              <a:t>Denne presentasjonen består av: 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Foilsett med mål og kjøreplan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Gruppe og diskusjonsoppgaver rundt tematikken</a:t>
            </a:r>
          </a:p>
          <a:p>
            <a:pPr>
              <a:buFont typeface="Arial"/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Faglige foiler som oppsummer forskningen. </a:t>
            </a:r>
          </a:p>
          <a:p>
            <a:pPr>
              <a:buAutoNum type="arabicPeriod"/>
            </a:pPr>
            <a:r>
              <a:rPr lang="nb-NO" sz="1400" dirty="0">
                <a:solidFill>
                  <a:schemeClr val="bg1"/>
                </a:solidFill>
              </a:rPr>
              <a:t>En enkel effektevaluering av samlingen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636525" y="3537672"/>
            <a:ext cx="2634018" cy="268231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b="1" dirty="0">
                <a:solidFill>
                  <a:schemeClr val="bg1"/>
                </a:solidFill>
              </a:rPr>
              <a:t>Tips og råd! </a:t>
            </a:r>
          </a:p>
          <a:p>
            <a:r>
              <a:rPr lang="nb-NO" sz="1400" dirty="0">
                <a:solidFill>
                  <a:schemeClr val="bg1"/>
                </a:solidFill>
              </a:rPr>
              <a:t>Samlingens mål, form og innhold må tilpasses behov og mål, samt gruppens størrelse  og den tid som er  satt av. </a:t>
            </a:r>
          </a:p>
          <a:p>
            <a:r>
              <a:rPr lang="nb-NO" sz="1400" dirty="0">
                <a:solidFill>
                  <a:schemeClr val="bg1"/>
                </a:solidFill>
              </a:rPr>
              <a:t>Det er en fordel om alle deltakerne har gjennomført e-læringsmodulen knyttet til «samarbeid» før samlingen. </a:t>
            </a:r>
          </a:p>
          <a:p>
            <a:r>
              <a:rPr lang="nb-NO" sz="1400" dirty="0">
                <a:solidFill>
                  <a:schemeClr val="bg1"/>
                </a:solidFill>
              </a:rPr>
              <a:t>Det anbefales å skrive ut de oppgaver som skal diskuteres i løpet av samlingen. </a:t>
            </a:r>
          </a:p>
          <a:p>
            <a:endParaRPr lang="nb-NO" sz="1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nb-NO" sz="1400" dirty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0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En enkel effektevaluering av denne samlingen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930556" y="1168256"/>
            <a:ext cx="4462818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Målsetningene med samlingen</a:t>
            </a:r>
          </a:p>
          <a:p>
            <a:r>
              <a:rPr lang="nb-NO" sz="2000" i="1" dirty="0"/>
              <a:t>Gjennom felles opplæring i gode endrings- og omstillingsprosesser kan det skapes et bedre grunnlag for å gode fremtidige prosesser. </a:t>
            </a:r>
            <a:endParaRPr lang="nb-NO" sz="2000" dirty="0"/>
          </a:p>
          <a:p>
            <a:r>
              <a:rPr lang="nb-NO" sz="2000" dirty="0"/>
              <a:t>Bli enige om suksesskriterier for gode endringsprosesser.</a:t>
            </a:r>
          </a:p>
          <a:p>
            <a:r>
              <a:rPr lang="nb-NO" sz="2000" dirty="0"/>
              <a:t>Avklare gjensidig forventninger til bidrag i endringsprosesser. </a:t>
            </a: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341194" y="1233852"/>
            <a:ext cx="3295936" cy="4722125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Hva har vært mest nyttig for meg? </a:t>
            </a:r>
          </a:p>
          <a:p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1 min individuelt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3 min dele i grupper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5 plukke opp i plenum. </a:t>
            </a:r>
          </a:p>
          <a:p>
            <a:endParaRPr lang="nb-NO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6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530580"/>
          </a:xfrm>
        </p:spPr>
        <p:txBody>
          <a:bodyPr>
            <a:normAutofit/>
          </a:bodyPr>
          <a:lstStyle/>
          <a:p>
            <a:r>
              <a:rPr lang="en-US" sz="2400" dirty="0"/>
              <a:t>Kjøreplan for seminarleder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64645"/>
              </p:ext>
            </p:extLst>
          </p:nvPr>
        </p:nvGraphicFramePr>
        <p:xfrm>
          <a:off x="1" y="818866"/>
          <a:ext cx="9144000" cy="562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5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144">
                <a:tc>
                  <a:txBody>
                    <a:bodyPr/>
                    <a:lstStyle/>
                    <a:p>
                      <a:r>
                        <a:rPr lang="nb-NO" sz="1200" dirty="0"/>
                        <a:t>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TEMA</a:t>
                      </a:r>
                      <a:r>
                        <a:rPr lang="nb-NO" sz="1200" baseline="0" dirty="0"/>
                        <a:t> 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PROSESS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54">
                <a:tc>
                  <a:txBody>
                    <a:bodyPr/>
                    <a:lstStyle/>
                    <a:p>
                      <a:r>
                        <a:rPr lang="nb-NO" sz="1200" dirty="0"/>
                        <a:t>5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Mål og kjøreplan</a:t>
                      </a:r>
                      <a:endParaRPr lang="nb-NO" sz="1200" b="1" baseline="0" dirty="0"/>
                    </a:p>
                    <a:p>
                      <a:r>
                        <a:rPr lang="nb-NO" sz="1200" baseline="0" dirty="0"/>
                        <a:t>Presentasjon ved  seminarleder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Presentasjon av mål og dagsorden.</a:t>
                      </a:r>
                      <a:r>
                        <a:rPr lang="nb-NO" sz="1200" baseline="0" dirty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310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45 </a:t>
                      </a:r>
                      <a:r>
                        <a:rPr lang="nb-NO" sz="1200" dirty="0"/>
                        <a:t>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Suksesskriteri</a:t>
                      </a:r>
                      <a:r>
                        <a:rPr lang="nb-NO" sz="1200" b="1" baseline="0" dirty="0"/>
                        <a:t>er for gode endringsprosesser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Individuelt</a:t>
                      </a:r>
                      <a:r>
                        <a:rPr lang="nb-NO" sz="1200" baseline="0" dirty="0"/>
                        <a:t>: K</a:t>
                      </a:r>
                      <a:r>
                        <a:rPr lang="nb-NO" sz="1200" dirty="0"/>
                        <a:t>ort</a:t>
                      </a:r>
                      <a:r>
                        <a:rPr lang="nb-NO" sz="1200" baseline="0" dirty="0"/>
                        <a:t> refleksjon om egne erfaring fra endringer (5 min)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Gruppe: Del i mindre grupper og bli enige om noen kjennetegn ved gode endringsprosesser (15 min).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Plenum. Plukk opp 2 – 3 innspill fra alle gruppene. (15 min)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Gå igjennom faglige foiler om endringsprosesser (10 min).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50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10 min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713">
                <a:tc>
                  <a:txBody>
                    <a:bodyPr/>
                    <a:lstStyle/>
                    <a:p>
                      <a:r>
                        <a:rPr lang="nb-NO" sz="1200" dirty="0"/>
                        <a:t>30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Roller og ansvar</a:t>
                      </a:r>
                      <a:r>
                        <a:rPr lang="nb-NO" sz="1200" b="1" baseline="0" dirty="0"/>
                        <a:t> i disse endringstider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Presenter oppgave knyttet til roller og ansvar.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Gruppearbeid med refleksjoner i plenum.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51">
                <a:tc>
                  <a:txBody>
                    <a:bodyPr/>
                    <a:lstStyle/>
                    <a:p>
                      <a:r>
                        <a:rPr lang="nb-NO" sz="1200" dirty="0"/>
                        <a:t>45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baseline="0" dirty="0"/>
                        <a:t>Suksesskriterier, styrker og forbedringsområder hos oss.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Gå igjennom foil «sjekkliste for gode endringsprosesser».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Oppgave: Individuelt arbeid 5 min, 20 min gruppediskusjon, 20 min i plenum.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89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baseline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999">
                <a:tc>
                  <a:txBody>
                    <a:bodyPr/>
                    <a:lstStyle/>
                    <a:p>
                      <a:r>
                        <a:rPr lang="nb-NO" sz="1200" dirty="0"/>
                        <a:t>40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Bidrag til endringsprosesser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aseline="0" dirty="0"/>
                        <a:t>Homogene grupper.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Diskusjon om bidrag (10 min), kort presentasjon i plenum med umiddelbare tilbakemeldinger? (5 min).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Ønske om endring (10 min). Kort presentasjon i plenum. Diskusjon i grupper (10 min).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4999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Enkelt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Repetisjon av mål med dagen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aseline="0" dirty="0"/>
                        <a:t>En enkel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8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Målsetning med seminaret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/>
          </a:bodyPr>
          <a:lstStyle/>
          <a:p>
            <a:r>
              <a:rPr lang="nb-NO" sz="2400" i="1" dirty="0"/>
              <a:t>Gjennom felles opplæring i gode endrings- og omstillingsprosesser kan det skapes et bedre grunnlag for å gode fremtidige prosesser. </a:t>
            </a:r>
            <a:endParaRPr lang="nb-NO" sz="2400" dirty="0"/>
          </a:p>
          <a:p>
            <a:r>
              <a:rPr lang="nb-NO" sz="2400" dirty="0"/>
              <a:t>Bli enige om suksesskriterier for gode endringsprosesser.</a:t>
            </a:r>
          </a:p>
          <a:p>
            <a:r>
              <a:rPr lang="nb-NO" sz="2400" dirty="0"/>
              <a:t>Avklare gjensidig forventninger til bidrag i endringsprosesser.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530580"/>
          </a:xfrm>
        </p:spPr>
        <p:txBody>
          <a:bodyPr>
            <a:normAutofit/>
          </a:bodyPr>
          <a:lstStyle/>
          <a:p>
            <a:r>
              <a:rPr lang="en-US" sz="2400" dirty="0"/>
              <a:t>Kjøreplan og dagsorden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06662"/>
              </p:ext>
            </p:extLst>
          </p:nvPr>
        </p:nvGraphicFramePr>
        <p:xfrm>
          <a:off x="1317009" y="1064525"/>
          <a:ext cx="6803409" cy="467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51">
                <a:tc>
                  <a:txBody>
                    <a:bodyPr/>
                    <a:lstStyle/>
                    <a:p>
                      <a:r>
                        <a:rPr lang="nb-NO" sz="1200" dirty="0"/>
                        <a:t>TID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TEMA</a:t>
                      </a:r>
                      <a:r>
                        <a:rPr lang="nb-NO" sz="1200" baseline="0" dirty="0"/>
                        <a:t>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8">
                <a:tc>
                  <a:txBody>
                    <a:bodyPr/>
                    <a:lstStyle/>
                    <a:p>
                      <a:r>
                        <a:rPr lang="nb-NO" sz="1200" dirty="0"/>
                        <a:t>5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Mål og kjøreplan</a:t>
                      </a:r>
                      <a:endParaRPr lang="nb-NO" sz="1200" b="1" baseline="0" dirty="0"/>
                    </a:p>
                    <a:p>
                      <a:r>
                        <a:rPr lang="nb-NO" sz="1200" baseline="0" dirty="0"/>
                        <a:t>Presentasjon ved  seminarleder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981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45 </a:t>
                      </a:r>
                      <a:r>
                        <a:rPr lang="nb-NO" sz="1200" dirty="0"/>
                        <a:t>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Suksesskriteri</a:t>
                      </a:r>
                      <a:r>
                        <a:rPr lang="nb-NO" sz="1200" b="1" baseline="0" dirty="0"/>
                        <a:t>er for gode endringsprosesser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67"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10 min</a:t>
                      </a:r>
                      <a:endParaRPr lang="nb-NO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859">
                <a:tc>
                  <a:txBody>
                    <a:bodyPr/>
                    <a:lstStyle/>
                    <a:p>
                      <a:r>
                        <a:rPr lang="nb-NO" sz="1200" dirty="0"/>
                        <a:t>30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Roller og ansvar</a:t>
                      </a:r>
                      <a:r>
                        <a:rPr lang="nb-NO" sz="1200" b="1" baseline="0" dirty="0"/>
                        <a:t> i disse endringstider</a:t>
                      </a:r>
                      <a:endParaRPr lang="nb-NO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06">
                <a:tc>
                  <a:txBody>
                    <a:bodyPr/>
                    <a:lstStyle/>
                    <a:p>
                      <a:r>
                        <a:rPr lang="nb-NO" sz="1200" dirty="0"/>
                        <a:t>45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baseline="0" dirty="0"/>
                        <a:t>Suksesskriterier, styrker og forbedringsområder hos oss.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67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Pause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r>
                        <a:rPr lang="nb-NO" sz="1200" dirty="0"/>
                        <a:t>40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Bidrag til endringsprosesser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046">
                <a:tc>
                  <a:txBody>
                    <a:bodyPr/>
                    <a:lstStyle/>
                    <a:p>
                      <a:r>
                        <a:rPr lang="nb-NO" sz="1200" dirty="0"/>
                        <a:t>10 min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1" baseline="0" dirty="0"/>
                        <a:t>Enkelt effektevaluering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sz="2800" dirty="0"/>
              <a:t>Suksesskriterier for gode endringsprosesser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86690" y="1272007"/>
            <a:ext cx="7370619" cy="45593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Ta utgangspunkt i egne erfaringer med endringer.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Bruk noen minutter på egen hånd og sett ned noen stikkord rundt følgende: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Dine erfaringer fra en endringsprosess  du opplevde som stort sett positiv og som gikk bra.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Dine erfaringer fra en endringsprosess du opplevde som vanskelig og som ikke gikk så bra.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sz="6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Hva var de viktigste forskjellene mellom disse?</a:t>
            </a:r>
          </a:p>
          <a:p>
            <a:pPr>
              <a:lnSpc>
                <a:spcPct val="150000"/>
              </a:lnSpc>
            </a:pPr>
            <a:r>
              <a:rPr lang="nb-NO" sz="6400" dirty="0">
                <a:latin typeface="Arial" pitchFamily="34" charset="0"/>
                <a:cs typeface="Arial" pitchFamily="34" charset="0"/>
              </a:rPr>
              <a:t>Del deretter dette i mindre grupper. </a:t>
            </a:r>
          </a:p>
          <a:p>
            <a:pPr>
              <a:lnSpc>
                <a:spcPct val="150000"/>
              </a:lnSpc>
            </a:pPr>
            <a:r>
              <a:rPr lang="nb-NO" sz="7200" b="1" dirty="0">
                <a:latin typeface="Arial" pitchFamily="34" charset="0"/>
                <a:cs typeface="Arial" pitchFamily="34" charset="0"/>
              </a:rPr>
              <a:t>Se om dere kan bli enige om noen suksesskriterier for gode endringsprosesser?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Kjennetegn ved gode endringsprosesser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3255819" y="1130293"/>
            <a:ext cx="4668982" cy="45593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i="1" dirty="0">
                <a:latin typeface="Arial" pitchFamily="34" charset="0"/>
                <a:cs typeface="Arial" pitchFamily="34" charset="0"/>
              </a:rPr>
              <a:t>Oppsummering: </a:t>
            </a: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 dirty="0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sp>
        <p:nvSpPr>
          <p:cNvPr id="2" name="Rektangel 1"/>
          <p:cNvSpPr/>
          <p:nvPr/>
        </p:nvSpPr>
        <p:spPr>
          <a:xfrm>
            <a:off x="253710" y="1699838"/>
            <a:ext cx="3403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Arial" pitchFamily="34" charset="0"/>
                <a:cs typeface="Arial" pitchFamily="34" charset="0"/>
              </a:rPr>
              <a:t>Oppsummering fra gruppediskusjonen</a:t>
            </a:r>
            <a:endParaRPr lang="nb-NO" i="1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7818" y="163802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Drivkreftene for endring varierer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32" y="1417638"/>
            <a:ext cx="6632575" cy="48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2800" dirty="0">
                <a:latin typeface="+mn-lt"/>
                <a:cs typeface="Arial" pitchFamily="34" charset="0"/>
              </a:rPr>
              <a:t>Hva teorien kan fortelle oss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1819179" indent="-167112">
              <a:lnSpc>
                <a:spcPct val="90000"/>
              </a:lnSpc>
              <a:buNone/>
              <a:defRPr/>
            </a:pPr>
            <a:r>
              <a:rPr lang="nb-NO" sz="1662" b="1" dirty="0">
                <a:cs typeface="Arial" pitchFamily="34" charset="0"/>
              </a:rPr>
              <a:t>Viktige grep for å få til endringer i organisasjoner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Etablere erkjennelse av viktighet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Mobilisere endringskraft – etablere en styrende koalisjon 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Utvikle tydelig retning for endringen – visjon og mål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Kommunisere retningen i organisasjonen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Skape handlingsrom for folk og fjerne hindringer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Planlegge for kortsiktige gevinster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Ikke erklære seieren for tidlig</a:t>
            </a:r>
          </a:p>
          <a:p>
            <a:pPr marL="1819179" lvl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nb-NO" sz="1662" dirty="0">
                <a:cs typeface="Arial" pitchFamily="34" charset="0"/>
              </a:rPr>
              <a:t>Jobbe bevisst og systematisk med kulturen slik at den støtter ønsket endring</a:t>
            </a:r>
          </a:p>
          <a:p>
            <a:pPr marL="1819179" lvl="1">
              <a:lnSpc>
                <a:spcPct val="130000"/>
              </a:lnSpc>
              <a:buNone/>
              <a:defRPr/>
            </a:pPr>
            <a:endParaRPr lang="nb-NO" sz="1108" dirty="0">
              <a:cs typeface="Arial" pitchFamily="34" charset="0"/>
            </a:endParaRPr>
          </a:p>
          <a:p>
            <a:pPr marL="1819179" lvl="1">
              <a:lnSpc>
                <a:spcPct val="130000"/>
              </a:lnSpc>
              <a:buNone/>
              <a:defRPr/>
            </a:pPr>
            <a:endParaRPr lang="nb-NO" dirty="0">
              <a:cs typeface="Arial" pitchFamily="34" charset="0"/>
            </a:endParaRPr>
          </a:p>
          <a:p>
            <a:pPr marL="1819179" lvl="1">
              <a:lnSpc>
                <a:spcPct val="130000"/>
              </a:lnSpc>
              <a:buNone/>
              <a:defRPr/>
            </a:pPr>
            <a:r>
              <a:rPr lang="nb-NO" sz="923" i="1" dirty="0">
                <a:cs typeface="Arial" pitchFamily="34" charset="0"/>
              </a:rPr>
              <a:t>(Kilde: John P. Kotter, Leading Change, Harvard Business School Press, 1996)</a:t>
            </a:r>
          </a:p>
        </p:txBody>
      </p:sp>
      <p:sp>
        <p:nvSpPr>
          <p:cNvPr id="64516" name="AutoShape 5"/>
          <p:cNvSpPr>
            <a:spLocks/>
          </p:cNvSpPr>
          <p:nvPr/>
        </p:nvSpPr>
        <p:spPr bwMode="auto">
          <a:xfrm>
            <a:off x="1838292" y="2694827"/>
            <a:ext cx="99412" cy="1387526"/>
          </a:xfrm>
          <a:prstGeom prst="leftBrace">
            <a:avLst>
              <a:gd name="adj1" fmla="val 10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sz="1662" dirty="0"/>
          </a:p>
        </p:txBody>
      </p:sp>
      <p:sp>
        <p:nvSpPr>
          <p:cNvPr id="64517" name="AutoShape 6"/>
          <p:cNvSpPr>
            <a:spLocks/>
          </p:cNvSpPr>
          <p:nvPr/>
        </p:nvSpPr>
        <p:spPr bwMode="auto">
          <a:xfrm>
            <a:off x="1838292" y="1890910"/>
            <a:ext cx="76200" cy="70361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sz="1662" dirty="0"/>
          </a:p>
        </p:txBody>
      </p:sp>
      <p:sp>
        <p:nvSpPr>
          <p:cNvPr id="64518" name="AutoShape 7"/>
          <p:cNvSpPr>
            <a:spLocks/>
          </p:cNvSpPr>
          <p:nvPr/>
        </p:nvSpPr>
        <p:spPr bwMode="auto">
          <a:xfrm>
            <a:off x="1838291" y="4135960"/>
            <a:ext cx="99413" cy="911343"/>
          </a:xfrm>
          <a:prstGeom prst="lef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sz="1662" dirty="0"/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19092" y="2160629"/>
            <a:ext cx="1177926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Opptining</a:t>
            </a: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619091" y="3196355"/>
            <a:ext cx="1140312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 Endring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623856" y="4396880"/>
            <a:ext cx="1143000" cy="26282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nb-NO" sz="1108" dirty="0">
                <a:latin typeface="+mn-lt"/>
              </a:rPr>
              <a:t>Konsolidering</a:t>
            </a:r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1117901" y="2423016"/>
            <a:ext cx="0" cy="4661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b-NO" sz="1662" dirty="0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1117901" y="3452128"/>
            <a:ext cx="0" cy="7709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nb-NO" sz="1662" dirty="0"/>
          </a:p>
        </p:txBody>
      </p:sp>
    </p:spTree>
    <p:extLst>
      <p:ext uri="{BB962C8B-B14F-4D97-AF65-F5344CB8AC3E}">
        <p14:creationId xmlns:p14="http://schemas.microsoft.com/office/powerpoint/2010/main" val="317244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7A865D398FD49B536DC6C7CE61EC2" ma:contentTypeVersion="5" ma:contentTypeDescription="Create a new document." ma:contentTypeScope="" ma:versionID="2d9a5064ba7ff6275f1874ae5f603a76">
  <xsd:schema xmlns:xsd="http://www.w3.org/2001/XMLSchema" xmlns:xs="http://www.w3.org/2001/XMLSchema" xmlns:p="http://schemas.microsoft.com/office/2006/metadata/properties" xmlns:ns3="b7357e4f-9ae2-4b28-af87-ba9d7b1f82b3" targetNamespace="http://schemas.microsoft.com/office/2006/metadata/properties" ma:root="true" ma:fieldsID="5158b602cefa55a115eca73b1009f6df" ns3:_="">
    <xsd:import namespace="b7357e4f-9ae2-4b28-af87-ba9d7b1f82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57e4f-9ae2-4b28-af87-ba9d7b1f8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CF2A9-8304-4A36-BB1E-6F04F848229C}">
  <ds:schemaRefs>
    <ds:schemaRef ds:uri="http://schemas.microsoft.com/office/2006/documentManagement/types"/>
    <ds:schemaRef ds:uri="http://schemas.microsoft.com/office/infopath/2007/PartnerControls"/>
    <ds:schemaRef ds:uri="b7357e4f-9ae2-4b28-af87-ba9d7b1f82b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AE559-E7A9-491A-B0F7-E6037A6DA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57e4f-9ae2-4b28-af87-ba9d7b1f82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2651</Words>
  <Application>Microsoft Office PowerPoint</Application>
  <PresentationFormat>Skjermfremvisning (4:3)</PresentationFormat>
  <Paragraphs>418</Paragraphs>
  <Slides>21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</vt:lpstr>
      <vt:lpstr>Times New Roman</vt:lpstr>
      <vt:lpstr>Verdana</vt:lpstr>
      <vt:lpstr>Wingdings</vt:lpstr>
      <vt:lpstr>Office Theme</vt:lpstr>
      <vt:lpstr>Custom Design</vt:lpstr>
      <vt:lpstr> Nettkurset i samarbeid og medbestemmelse </vt:lpstr>
      <vt:lpstr>Til arrangør av seminaret </vt:lpstr>
      <vt:lpstr>Kjøreplan for seminarleder</vt:lpstr>
      <vt:lpstr>Målsetning med seminaret</vt:lpstr>
      <vt:lpstr>Kjøreplan og dagsorden</vt:lpstr>
      <vt:lpstr>Suksesskriterier for gode endringsprosesser</vt:lpstr>
      <vt:lpstr>Kjennetegn ved gode endringsprosesser</vt:lpstr>
      <vt:lpstr>Drivkreftene for endring varierer</vt:lpstr>
      <vt:lpstr>Hva teorien kan fortelle oss</vt:lpstr>
      <vt:lpstr>Noen eksempler på med- og motkrefter </vt:lpstr>
      <vt:lpstr>Roller og ansvar i endring</vt:lpstr>
      <vt:lpstr>Oppsummering av innspill (Skriv inn her) </vt:lpstr>
      <vt:lpstr>Sjekkliste endringsprosesser</vt:lpstr>
      <vt:lpstr>Sjekkliste endringsprosesser </vt:lpstr>
      <vt:lpstr>Oppsummering av innspill (Skriv inn her) </vt:lpstr>
      <vt:lpstr>PowerPoint-presentasjon</vt:lpstr>
      <vt:lpstr>Hvordan dere kan bidra til bedre endringsprosesser? </vt:lpstr>
      <vt:lpstr>PowerPoint-presentasjon</vt:lpstr>
      <vt:lpstr>Hva dere gjerne skulle sett mer eller mindre av? </vt:lpstr>
      <vt:lpstr>En enkel effektevaluering av denne samlingen</vt:lpstr>
      <vt:lpstr>PowerPoint-presentasjon</vt:lpstr>
    </vt:vector>
  </TitlesOfParts>
  <Company>NKF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Christina Volen</cp:lastModifiedBy>
  <cp:revision>83</cp:revision>
  <dcterms:created xsi:type="dcterms:W3CDTF">2015-10-23T08:09:02Z</dcterms:created>
  <dcterms:modified xsi:type="dcterms:W3CDTF">2020-01-10T13:48:45Z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0x0101007147A865D398FD49B536DC6C7CE61EC2</vt:lpwstr>
  </property>
</Properties>
</file>