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7" r:id="rId5"/>
    <p:sldId id="265" r:id="rId6"/>
    <p:sldId id="264" r:id="rId7"/>
  </p:sldIdLst>
  <p:sldSz cx="16200438" cy="8999538"/>
  <p:notesSz cx="6858000" cy="9144000"/>
  <p:defaultTextStyle>
    <a:defPPr>
      <a:defRPr lang="nb-NO"/>
    </a:defPPr>
    <a:lvl1pPr marL="0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1pPr>
    <a:lvl2pPr marL="604784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2pPr>
    <a:lvl3pPr marL="1209568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3pPr>
    <a:lvl4pPr marL="1814352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4pPr>
    <a:lvl5pPr marL="2419137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5pPr>
    <a:lvl6pPr marL="3023921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6pPr>
    <a:lvl7pPr marL="3628705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7pPr>
    <a:lvl8pPr marL="4233489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8pPr>
    <a:lvl9pPr marL="4838273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4" userDrawn="1">
          <p15:clr>
            <a:srgbClr val="A4A3A4"/>
          </p15:clr>
        </p15:guide>
        <p15:guide id="2" pos="51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A4C"/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7DA68-D1C8-9ED6-CB01-17E5C632A36C}" v="13" dt="2026-05-19T11:05:46.252"/>
    <p1510:client id="{523750CD-B223-3FD2-4A64-E8EFEBFDD05E}" v="148" dt="2026-05-19T11:00:53.287"/>
    <p1510:client id="{FDCE6813-CA57-4FAB-8E63-79692039A877}" v="6" dt="2026-05-19T11:02:51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510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19.05.2026</a:t>
            </a:fld>
            <a:endParaRPr lang="nb-NO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19.05.2026</a:t>
            </a:fld>
            <a:endParaRPr lang="nb-NO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226794" indent="-226794" algn="l" defTabSz="1209568" rtl="0" eaLnBrk="1" latinLnBrk="0" hangingPunct="1">
      <a:buFont typeface="Arial" panose="020B0604020202020204" pitchFamily="34" charset="0"/>
      <a:buChar char="•"/>
      <a:defRPr sz="1587" b="0" i="0" kern="1200">
        <a:solidFill>
          <a:schemeClr val="tx1"/>
        </a:solidFill>
        <a:latin typeface="Arial Regular"/>
        <a:ea typeface="+mn-ea"/>
        <a:cs typeface="+mn-cs"/>
      </a:defRPr>
    </a:lvl1pPr>
    <a:lvl2pPr marL="474588" indent="-233095" algn="l" defTabSz="1209568" rtl="0" eaLnBrk="1" latinLnBrk="0" hangingPunct="1">
      <a:buFont typeface="System Font Regular"/>
      <a:buChar char="–"/>
      <a:tabLst/>
      <a:defRPr sz="1587" b="0" i="0" kern="1200">
        <a:solidFill>
          <a:schemeClr val="tx1"/>
        </a:solidFill>
        <a:latin typeface="Arial Regular"/>
        <a:ea typeface="+mn-ea"/>
        <a:cs typeface="+mn-cs"/>
      </a:defRPr>
    </a:lvl2pPr>
    <a:lvl3pPr marL="884078" indent="-233095" algn="l" defTabSz="1209568" rtl="0" eaLnBrk="1" latinLnBrk="0" hangingPunct="1">
      <a:buFont typeface="Arial" panose="020B0604020202020204" pitchFamily="34" charset="0"/>
      <a:buChar char="•"/>
      <a:tabLst/>
      <a:defRPr sz="1587" b="0" i="0" kern="1200">
        <a:solidFill>
          <a:schemeClr val="tx1"/>
        </a:solidFill>
        <a:latin typeface="Arial Regular"/>
        <a:ea typeface="+mn-ea"/>
        <a:cs typeface="+mn-cs"/>
      </a:defRPr>
    </a:lvl3pPr>
    <a:lvl4pPr marL="1119271" indent="-235194" algn="l" defTabSz="1209568" rtl="0" eaLnBrk="1" latinLnBrk="0" hangingPunct="1">
      <a:buFont typeface="System Font Regular"/>
      <a:buChar char="–"/>
      <a:tabLst/>
      <a:defRPr sz="1587" b="0" i="0" kern="1200">
        <a:solidFill>
          <a:schemeClr val="tx1"/>
        </a:solidFill>
        <a:latin typeface="Arial Regular"/>
        <a:ea typeface="+mn-ea"/>
        <a:cs typeface="+mn-cs"/>
      </a:defRPr>
    </a:lvl4pPr>
    <a:lvl5pPr marL="1352365" indent="-233095" algn="l" defTabSz="1209568" rtl="0" eaLnBrk="1" latinLnBrk="0" hangingPunct="1">
      <a:buFont typeface="Arial" panose="020B0604020202020204" pitchFamily="34" charset="0"/>
      <a:buChar char="•"/>
      <a:tabLst/>
      <a:defRPr sz="1587" b="0" i="0" kern="1200">
        <a:solidFill>
          <a:schemeClr val="tx1"/>
        </a:solidFill>
        <a:latin typeface="Arial Regular"/>
        <a:ea typeface="+mn-ea"/>
        <a:cs typeface="+mn-cs"/>
      </a:defRPr>
    </a:lvl5pPr>
    <a:lvl6pPr marL="3023921" algn="l" defTabSz="1209568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6pPr>
    <a:lvl7pPr marL="3628705" algn="l" defTabSz="1209568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7pPr>
    <a:lvl8pPr marL="4233489" algn="l" defTabSz="1209568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8pPr>
    <a:lvl9pPr marL="4838273" algn="l" defTabSz="1209568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587" b="0" i="0" kern="1200">
              <a:solidFill>
                <a:schemeClr val="tx1"/>
              </a:solidFill>
              <a:effectLst/>
              <a:latin typeface="Arial Regular"/>
              <a:ea typeface="+mn-ea"/>
              <a:cs typeface="+mn-cs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19.05.2026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424029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450" y="2254052"/>
            <a:ext cx="14778681" cy="235196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561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565" y="5467106"/>
            <a:ext cx="14778681" cy="15647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25">
                <a:solidFill>
                  <a:schemeClr val="lt1"/>
                </a:solidFill>
              </a:defRPr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5708123" y="4970761"/>
            <a:ext cx="478419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6264" y="7807933"/>
            <a:ext cx="3833273" cy="9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10443799" y="1"/>
            <a:ext cx="5756638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055730" y="1914117"/>
            <a:ext cx="2700073" cy="4999743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91" y="579138"/>
            <a:ext cx="9254078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1"/>
            <a:ext cx="9254078" cy="55538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2987" y="2254051"/>
            <a:ext cx="9254079" cy="55538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43799" y="0"/>
            <a:ext cx="5756639" cy="8999538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575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90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2989" y="2254051"/>
            <a:ext cx="9254079" cy="55538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43799" y="0"/>
            <a:ext cx="5756639" cy="8999538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575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2987" y="2254051"/>
            <a:ext cx="9254079" cy="55538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43799" y="0"/>
            <a:ext cx="5756639" cy="8999538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575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6200438" cy="8999537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14751259" cy="9207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2"/>
            <a:ext cx="14751259" cy="5553880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90" y="579138"/>
            <a:ext cx="14751258" cy="9207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2"/>
            <a:ext cx="14751258" cy="5553880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14751259" cy="9207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2"/>
            <a:ext cx="14751259" cy="5553880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70" y="579138"/>
            <a:ext cx="14755478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51343"/>
            <a:ext cx="16200438" cy="89995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450" y="2254052"/>
            <a:ext cx="14778681" cy="2351962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6561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565" y="5467106"/>
            <a:ext cx="14778681" cy="15647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25">
                <a:solidFill>
                  <a:schemeClr val="lt1"/>
                </a:solidFill>
              </a:defRPr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5708123" y="4970761"/>
            <a:ext cx="4784192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6264" y="7807933"/>
            <a:ext cx="3833273" cy="9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71049" y="985366"/>
            <a:ext cx="5793198" cy="80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44865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57853" y="1175122"/>
            <a:ext cx="7942586" cy="66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8" y="1499923"/>
            <a:ext cx="7551767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4757" y="1122165"/>
            <a:ext cx="7222479" cy="707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8" y="1499923"/>
            <a:ext cx="7551767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00219" y="1191606"/>
            <a:ext cx="7555309" cy="734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8" y="1499923"/>
            <a:ext cx="7551767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68554" y="579137"/>
            <a:ext cx="5680489" cy="80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8" y="1499923"/>
            <a:ext cx="7551767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4756" y="1276630"/>
            <a:ext cx="7935683" cy="69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817"/>
          <a:stretch/>
        </p:blipFill>
        <p:spPr>
          <a:xfrm>
            <a:off x="7889276" y="1462571"/>
            <a:ext cx="8311162" cy="63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2"/>
            <a:ext cx="14751258" cy="555388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19.05.2026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08" y="916660"/>
            <a:ext cx="8506947" cy="73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57" y="335118"/>
            <a:ext cx="10045526" cy="86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708770" y="2254051"/>
            <a:ext cx="7176288" cy="5553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575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8264756" y="2254051"/>
            <a:ext cx="7199492" cy="5553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19.05.2026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19.05.2026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6200438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19.05.2026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100219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0219" y="0"/>
            <a:ext cx="8100219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19.05.2026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05461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489" y="0"/>
            <a:ext cx="5405461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94977" y="0"/>
            <a:ext cx="5405461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19.05.2026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41013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53142" y="0"/>
            <a:ext cx="4041013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6283" y="0"/>
            <a:ext cx="4041013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159425" y="0"/>
            <a:ext cx="4041013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769" y="2254050"/>
            <a:ext cx="3442008" cy="4682806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67" y="579138"/>
            <a:ext cx="14778681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68" y="6016070"/>
            <a:ext cx="3442008" cy="92078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768" y="6016070"/>
            <a:ext cx="3442008" cy="437653"/>
          </a:xfrm>
        </p:spPr>
        <p:txBody>
          <a:bodyPr lIns="108000" tIns="54000" rIns="108000"/>
          <a:lstStyle>
            <a:lvl1pPr marL="0" indent="0">
              <a:buNone/>
              <a:defRPr sz="1837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768" y="6502052"/>
            <a:ext cx="3442008" cy="292217"/>
          </a:xfrm>
        </p:spPr>
        <p:txBody>
          <a:bodyPr lIns="108000" tIns="0" rIns="108000" bIns="36000"/>
          <a:lstStyle>
            <a:lvl1pPr marL="0" indent="0">
              <a:buNone/>
              <a:defRPr sz="1575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479926" y="2254050"/>
            <a:ext cx="3442008" cy="4682806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79925" y="6016070"/>
            <a:ext cx="3442008" cy="92078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9925" y="6016070"/>
            <a:ext cx="3442008" cy="437653"/>
          </a:xfrm>
        </p:spPr>
        <p:txBody>
          <a:bodyPr lIns="108000" tIns="54000" rIns="108000"/>
          <a:lstStyle>
            <a:lvl1pPr marL="0" indent="0">
              <a:buNone/>
              <a:defRPr sz="1837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9925" y="6502052"/>
            <a:ext cx="3442008" cy="292217"/>
          </a:xfrm>
        </p:spPr>
        <p:txBody>
          <a:bodyPr lIns="108000" tIns="0" rIns="108000" bIns="36000"/>
          <a:lstStyle>
            <a:lvl1pPr marL="0" indent="0">
              <a:buNone/>
              <a:defRPr sz="1575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251083" y="2254050"/>
            <a:ext cx="3442008" cy="4682806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51081" y="6016070"/>
            <a:ext cx="3442010" cy="92078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1081" y="6016070"/>
            <a:ext cx="3442010" cy="437653"/>
          </a:xfrm>
        </p:spPr>
        <p:txBody>
          <a:bodyPr lIns="108000" tIns="54000" rIns="108000"/>
          <a:lstStyle>
            <a:lvl1pPr marL="0" indent="0">
              <a:buNone/>
              <a:defRPr sz="1837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51081" y="6502052"/>
            <a:ext cx="3442010" cy="292217"/>
          </a:xfrm>
        </p:spPr>
        <p:txBody>
          <a:bodyPr lIns="108000" tIns="0" rIns="108000" bIns="36000"/>
          <a:lstStyle>
            <a:lvl1pPr marL="0" indent="0">
              <a:buNone/>
              <a:defRPr sz="1575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2022239" y="2254050"/>
            <a:ext cx="3442008" cy="4682806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22237" y="6016070"/>
            <a:ext cx="3442008" cy="92078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022237" y="6016070"/>
            <a:ext cx="3442008" cy="437653"/>
          </a:xfrm>
        </p:spPr>
        <p:txBody>
          <a:bodyPr lIns="108000" tIns="54000" rIns="108000"/>
          <a:lstStyle>
            <a:lvl1pPr marL="0" indent="0">
              <a:buNone/>
              <a:defRPr sz="1837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22237" y="6502052"/>
            <a:ext cx="3442008" cy="292217"/>
          </a:xfrm>
        </p:spPr>
        <p:txBody>
          <a:bodyPr lIns="108000" tIns="0" rIns="108000" bIns="36000"/>
          <a:lstStyle>
            <a:lvl1pPr marL="0" indent="0">
              <a:buNone/>
              <a:defRPr sz="1575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8610469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770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67" y="579138"/>
            <a:ext cx="14778681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69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769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769" y="4626891"/>
            <a:ext cx="2179044" cy="223923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24056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24055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24055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24055" y="4626891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739343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39339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39339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39339" y="4626891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254630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54621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54621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54621" y="4626891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769917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769900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769900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769900" y="4626891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285205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285204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285204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285204" y="4626891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08770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8769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8769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08769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224056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224055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24055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24055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39343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739339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39339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39339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8254630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254621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254621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254621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69917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0769900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769900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769900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13285205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3285204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285204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285204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8610469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2988" y="2258152"/>
            <a:ext cx="7172069" cy="9921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12988" y="3250350"/>
            <a:ext cx="7172069" cy="45575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264756" y="2258152"/>
            <a:ext cx="7199492" cy="9921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8264756" y="3250350"/>
            <a:ext cx="7199492" cy="45575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19.05.2026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88" y="1499924"/>
            <a:ext cx="14751259" cy="504456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7086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8610469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88" y="1499924"/>
            <a:ext cx="14751259" cy="504456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7086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88" y="1499924"/>
            <a:ext cx="14751259" cy="504456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7086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88" y="1499924"/>
            <a:ext cx="14751259" cy="504456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7086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10443799" y="1"/>
            <a:ext cx="5756638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87" y="2254051"/>
            <a:ext cx="9254079" cy="55538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044987" y="2254051"/>
            <a:ext cx="4419261" cy="55538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10443799" y="1"/>
            <a:ext cx="5756638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87" y="2254051"/>
            <a:ext cx="9254079" cy="55538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044987" y="2254051"/>
            <a:ext cx="4419261" cy="55538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10443799" y="1"/>
            <a:ext cx="5756638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2987" y="2254052"/>
            <a:ext cx="9254079" cy="99629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12987" y="3250351"/>
            <a:ext cx="9254079" cy="4557581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044847" y="2254052"/>
            <a:ext cx="4408092" cy="99629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</a:defRPr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1044848" y="3250350"/>
            <a:ext cx="4408092" cy="45575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19.05.2026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9254080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2987" y="2254051"/>
            <a:ext cx="9254079" cy="55538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43799" y="0"/>
            <a:ext cx="5756639" cy="8999538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575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19.05.2026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708770" y="5669709"/>
            <a:ext cx="14747040" cy="2126142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2723" y="2261470"/>
            <a:ext cx="5504064" cy="13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19.05.2026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19.05.2026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60" y="579138"/>
            <a:ext cx="10917247" cy="9207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2"/>
            <a:ext cx="14751259" cy="555388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19.05.2026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88153" y="621704"/>
            <a:ext cx="1644396" cy="442901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12988" y="594998"/>
            <a:ext cx="14751259" cy="904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08768" y="2254052"/>
            <a:ext cx="14755478" cy="5553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19.05.2026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9965" y="803236"/>
            <a:ext cx="2202844" cy="425175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6186782" y="2699304"/>
            <a:ext cx="3826875" cy="3600931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endParaRPr lang="nb-NO" sz="3125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6186782" y="2695888"/>
            <a:ext cx="3826875" cy="3607762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endParaRPr lang="nb-NO" sz="3125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6186782" y="2608242"/>
            <a:ext cx="3826875" cy="3783055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3887610" y="8229320"/>
            <a:ext cx="1644396" cy="4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6" r:id="rId2"/>
    <p:sldLayoutId id="2147483727" r:id="rId3"/>
    <p:sldLayoutId id="2147483729" r:id="rId4"/>
    <p:sldLayoutId id="2147483730" r:id="rId5"/>
    <p:sldLayoutId id="2147483728" r:id="rId6"/>
    <p:sldLayoutId id="2147483731" r:id="rId7"/>
    <p:sldLayoutId id="2147483732" r:id="rId8"/>
    <p:sldLayoutId id="2147483743" r:id="rId9"/>
    <p:sldLayoutId id="2147483726" r:id="rId10"/>
    <p:sldLayoutId id="2147483774" r:id="rId11"/>
    <p:sldLayoutId id="2147483775" r:id="rId12"/>
    <p:sldLayoutId id="2147483776" r:id="rId13"/>
    <p:sldLayoutId id="2147483755" r:id="rId14"/>
    <p:sldLayoutId id="2147483770" r:id="rId15"/>
    <p:sldLayoutId id="2147483771" r:id="rId16"/>
    <p:sldLayoutId id="2147483780" r:id="rId17"/>
    <p:sldLayoutId id="2147483781" r:id="rId18"/>
    <p:sldLayoutId id="2147483782" r:id="rId19"/>
    <p:sldLayoutId id="2147483777" r:id="rId20"/>
    <p:sldLayoutId id="2147483778" r:id="rId21"/>
    <p:sldLayoutId id="2147483779" r:id="rId22"/>
    <p:sldLayoutId id="2147483703" r:id="rId23"/>
    <p:sldLayoutId id="2147483749" r:id="rId24"/>
    <p:sldLayoutId id="2147483704" r:id="rId25"/>
    <p:sldLayoutId id="2147483750" r:id="rId26"/>
    <p:sldLayoutId id="2147483705" r:id="rId27"/>
    <p:sldLayoutId id="2147483751" r:id="rId28"/>
    <p:sldLayoutId id="2147483707" r:id="rId29"/>
    <p:sldLayoutId id="2147483797" r:id="rId30"/>
    <p:sldLayoutId id="2147483798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33" r:id="rId44"/>
    <p:sldLayoutId id="2147483747" r:id="rId45"/>
    <p:sldLayoutId id="2147483748" r:id="rId46"/>
    <p:sldLayoutId id="2147483783" r:id="rId47"/>
    <p:sldLayoutId id="2147483765" r:id="rId48"/>
    <p:sldLayoutId id="2147483764" r:id="rId49"/>
    <p:sldLayoutId id="2147483725" r:id="rId50"/>
    <p:sldLayoutId id="2147483746" r:id="rId51"/>
    <p:sldLayoutId id="2147483766" r:id="rId52"/>
    <p:sldLayoutId id="2147483767" r:id="rId53"/>
    <p:sldLayoutId id="2147483772" r:id="rId54"/>
    <p:sldLayoutId id="2147483773" r:id="rId55"/>
    <p:sldLayoutId id="2147483719" r:id="rId56"/>
    <p:sldLayoutId id="2147483744" r:id="rId57"/>
    <p:sldLayoutId id="2147483745" r:id="rId58"/>
    <p:sldLayoutId id="2147483768" r:id="rId59"/>
    <p:sldLayoutId id="2147483769" r:id="rId60"/>
    <p:sldLayoutId id="2147483660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41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57" indent="-283457" algn="l" defTabSz="1199967" rtl="0" eaLnBrk="1" latinLnBrk="0" hangingPunct="1">
        <a:lnSpc>
          <a:spcPct val="100000"/>
        </a:lnSpc>
        <a:spcBef>
          <a:spcPts val="787"/>
        </a:spcBef>
        <a:buClr>
          <a:schemeClr val="accent1"/>
        </a:buClr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566914" indent="-283457" algn="l" defTabSz="1199967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35000"/>
        <a:buFont typeface="System Font Regular"/>
        <a:buChar char="-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850370" indent="-283457" algn="l" defTabSz="1199967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827" indent="-283457" algn="l" defTabSz="1199967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35000"/>
        <a:buFont typeface="System Font Regular"/>
        <a:buChar char="-"/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417284" indent="-283457" algn="l" defTabSz="1199967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" userDrawn="1">
          <p15:clr>
            <a:srgbClr val="F26B43"/>
          </p15:clr>
        </p15:guide>
        <p15:guide id="2" pos="449" userDrawn="1">
          <p15:clr>
            <a:srgbClr val="F26B43"/>
          </p15:clr>
        </p15:guide>
        <p15:guide id="3" pos="9741" userDrawn="1">
          <p15:clr>
            <a:srgbClr val="F26B43"/>
          </p15:clr>
        </p15:guide>
        <p15:guide id="5" orient="horz" pos="4918" userDrawn="1">
          <p15:clr>
            <a:srgbClr val="F26B43"/>
          </p15:clr>
        </p15:guide>
        <p15:guide id="6" orient="horz" pos="1420" userDrawn="1">
          <p15:clr>
            <a:srgbClr val="F26B43"/>
          </p15:clr>
        </p15:guide>
        <p15:guide id="7" orient="horz" pos="945" userDrawn="1">
          <p15:clr>
            <a:srgbClr val="F26B43"/>
          </p15:clr>
        </p15:guide>
        <p15:guide id="8" orient="horz" pos="5426" userDrawn="1">
          <p15:clr>
            <a:srgbClr val="F26B43"/>
          </p15:clr>
        </p15:guide>
        <p15:guide id="9" pos="6579" userDrawn="1">
          <p15:clr>
            <a:srgbClr val="F26B43"/>
          </p15:clr>
        </p15:guide>
        <p15:guide id="10" pos="6278" userDrawn="1">
          <p15:clr>
            <a:srgbClr val="F26B43"/>
          </p15:clr>
        </p15:guide>
        <p15:guide id="11" pos="5088" userDrawn="1">
          <p15:clr>
            <a:srgbClr val="F26B43"/>
          </p15:clr>
        </p15:guide>
        <p15:guide id="12" pos="4970" userDrawn="1">
          <p15:clr>
            <a:srgbClr val="F26B43"/>
          </p15:clr>
        </p15:guide>
        <p15:guide id="13" pos="52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D028D2-4C32-D10E-C04E-27BE186CA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Steg til hvordan definere virksomhetens strategiske kompetansebehov </a:t>
            </a:r>
          </a:p>
        </p:txBody>
      </p:sp>
    </p:spTree>
    <p:extLst>
      <p:ext uri="{BB962C8B-B14F-4D97-AF65-F5344CB8AC3E}">
        <p14:creationId xmlns:p14="http://schemas.microsoft.com/office/powerpoint/2010/main" val="39667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187CE6-B0B0-4A97-E0BE-F689F4CB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Veiledning til hvordan bruke lysbilde på neste side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37DF26-DEBD-6581-0C08-A20A826D2C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6192" y="1283676"/>
            <a:ext cx="14751258" cy="6945923"/>
          </a:xfrm>
        </p:spPr>
        <p:txBody>
          <a:bodyPr vert="horz" lIns="0" tIns="0" rIns="0" bIns="0" rtlCol="0" anchor="t">
            <a:noAutofit/>
          </a:bodyPr>
          <a:lstStyle/>
          <a:p>
            <a:pPr marL="283210" indent="-283210"/>
            <a:r>
              <a:rPr lang="nb-NO"/>
              <a:t>Vi anbefaler at ledelsen i virksomheten, gjerne sammen med tillitsvalgte, går gjennom prosessen i neste lysbilde.</a:t>
            </a:r>
            <a:endParaRPr lang="nb-NO">
              <a:cs typeface="Arial"/>
            </a:endParaRPr>
          </a:p>
          <a:p>
            <a:r>
              <a:rPr lang="nb-NO"/>
              <a:t>Hensikten er å definere hvilke kompetanser som blir viktig å styrke for virksomheten de neste årene.</a:t>
            </a:r>
          </a:p>
          <a:p>
            <a:r>
              <a:rPr lang="nb-NO"/>
              <a:t>Gjennomfør prosessen steg for steg ved å fylle inn:</a:t>
            </a:r>
          </a:p>
          <a:p>
            <a:pPr marL="1081263" lvl="2" indent="-514350">
              <a:buFont typeface="+mj-lt"/>
              <a:buAutoNum type="arabicPeriod"/>
            </a:pPr>
            <a:r>
              <a:rPr lang="nb-NO" sz="1875" kern="0">
                <a:solidFill>
                  <a:srgbClr val="000000"/>
                </a:solidFill>
                <a:cs typeface="Arial"/>
              </a:rPr>
              <a:t>Samfunnsoppdrag, mål, visjon og verdier.</a:t>
            </a:r>
          </a:p>
          <a:p>
            <a:pPr marL="1081263" lvl="2" indent="-514350">
              <a:buFont typeface="+mj-lt"/>
              <a:buAutoNum type="arabicPeriod"/>
            </a:pPr>
            <a:r>
              <a:rPr lang="nb-NO" sz="1875" kern="0">
                <a:solidFill>
                  <a:srgbClr val="000000"/>
                </a:solidFill>
                <a:latin typeface="Arial" charset="0"/>
              </a:rPr>
              <a:t>Virksomhetens strategiske satsningsområder.</a:t>
            </a:r>
          </a:p>
          <a:p>
            <a:pPr marL="1080770" lvl="2" indent="-514350">
              <a:buFont typeface="+mj-lt"/>
              <a:buAutoNum type="arabicPeriod"/>
            </a:pPr>
            <a:r>
              <a:rPr lang="nb-NO" sz="1850">
                <a:solidFill>
                  <a:srgbClr val="000000"/>
                </a:solidFill>
                <a:cs typeface="Arial"/>
              </a:rPr>
              <a:t>Kompetanser vi vil styrke de neste årene. Se også tverrgående kompetansemål i staten på regjeringen.no.</a:t>
            </a:r>
            <a:endParaRPr lang="nb-NO" sz="1850">
              <a:solidFill>
                <a:srgbClr val="000000"/>
              </a:solidFill>
              <a:highlight>
                <a:srgbClr val="FFFF00"/>
              </a:highlight>
              <a:cs typeface="Arial"/>
            </a:endParaRPr>
          </a:p>
          <a:p>
            <a:pPr marL="1081263" lvl="2" indent="-514350">
              <a:buFont typeface="+mj-lt"/>
              <a:buAutoNum type="arabicPeriod"/>
            </a:pPr>
            <a:r>
              <a:rPr lang="nb-NO" sz="1875">
                <a:solidFill>
                  <a:srgbClr val="000000"/>
                </a:solidFill>
                <a:cs typeface="Arial"/>
              </a:rPr>
              <a:t>Tiltak på virksomhetsnivå for å styrke kompetansene.</a:t>
            </a:r>
          </a:p>
          <a:p>
            <a:pPr marL="283210" indent="-283210"/>
            <a:r>
              <a:rPr lang="nb-NO" sz="3300">
                <a:solidFill>
                  <a:srgbClr val="000000"/>
                </a:solidFill>
                <a:cs typeface="Arial"/>
              </a:rPr>
              <a:t>Øvelsen bør gjøres årlig, eller ved behov, for å sikre riktig kurs og tiltak. </a:t>
            </a:r>
          </a:p>
          <a:p>
            <a:pPr marL="283210" indent="-283210"/>
            <a:r>
              <a:rPr lang="nb-NO" sz="3300">
                <a:solidFill>
                  <a:srgbClr val="000000"/>
                </a:solidFill>
                <a:cs typeface="Arial"/>
              </a:rPr>
              <a:t>Kompetansene som defineres kan følges opp ved å lage tiltak på både virksomhetsnivå og enhetsnivå. </a:t>
            </a:r>
            <a:endParaRPr lang="en-US" sz="3300" u="sng">
              <a:solidFill>
                <a:srgbClr val="000000"/>
              </a:solidFill>
              <a:cs typeface="Arial"/>
            </a:endParaRPr>
          </a:p>
          <a:p>
            <a:pPr marL="283210" indent="-283210"/>
            <a:r>
              <a:rPr lang="en-US" sz="3300">
                <a:solidFill>
                  <a:srgbClr val="000000"/>
                </a:solidFill>
                <a:cs typeface="Arial"/>
              </a:rPr>
              <a:t>Mer om </a:t>
            </a:r>
            <a:r>
              <a:rPr lang="en-US" sz="3300" err="1">
                <a:solidFill>
                  <a:srgbClr val="000000"/>
                </a:solidFill>
                <a:cs typeface="Arial"/>
              </a:rPr>
              <a:t>hvordan</a:t>
            </a:r>
            <a:r>
              <a:rPr lang="en-US" sz="3300">
                <a:solidFill>
                  <a:srgbClr val="000000"/>
                </a:solidFill>
                <a:cs typeface="Arial"/>
              </a:rPr>
              <a:t> </a:t>
            </a:r>
            <a:r>
              <a:rPr lang="en-US" sz="3300" err="1">
                <a:solidFill>
                  <a:srgbClr val="000000"/>
                </a:solidFill>
                <a:cs typeface="Arial"/>
              </a:rPr>
              <a:t>definere</a:t>
            </a:r>
            <a:r>
              <a:rPr lang="en-US" sz="3300">
                <a:solidFill>
                  <a:srgbClr val="000000"/>
                </a:solidFill>
                <a:cs typeface="Arial"/>
              </a:rPr>
              <a:t> </a:t>
            </a:r>
            <a:r>
              <a:rPr lang="en-US" sz="3300" err="1">
                <a:solidFill>
                  <a:srgbClr val="000000"/>
                </a:solidFill>
                <a:cs typeface="Arial"/>
              </a:rPr>
              <a:t>kompetanser</a:t>
            </a:r>
            <a:r>
              <a:rPr lang="en-US" sz="3300">
                <a:solidFill>
                  <a:srgbClr val="000000"/>
                </a:solidFill>
                <a:cs typeface="Arial"/>
              </a:rPr>
              <a:t> </a:t>
            </a:r>
            <a:r>
              <a:rPr lang="en-US" sz="3300" err="1">
                <a:solidFill>
                  <a:srgbClr val="000000"/>
                </a:solidFill>
                <a:cs typeface="Arial"/>
              </a:rPr>
              <a:t>finner</a:t>
            </a:r>
            <a:r>
              <a:rPr lang="en-US" sz="3300">
                <a:solidFill>
                  <a:srgbClr val="000000"/>
                </a:solidFill>
                <a:cs typeface="Arial"/>
              </a:rPr>
              <a:t> </a:t>
            </a:r>
            <a:r>
              <a:rPr lang="en-US" sz="3300" err="1">
                <a:solidFill>
                  <a:srgbClr val="000000"/>
                </a:solidFill>
                <a:cs typeface="Arial"/>
              </a:rPr>
              <a:t>dere</a:t>
            </a:r>
            <a:r>
              <a:rPr lang="en-US" sz="3300">
                <a:solidFill>
                  <a:srgbClr val="000000"/>
                </a:solidFill>
                <a:cs typeface="Arial"/>
              </a:rPr>
              <a:t> </a:t>
            </a:r>
            <a:r>
              <a:rPr lang="en-US" sz="3300" err="1">
                <a:solidFill>
                  <a:srgbClr val="000000"/>
                </a:solidFill>
                <a:cs typeface="Arial"/>
              </a:rPr>
              <a:t>på</a:t>
            </a:r>
            <a:r>
              <a:rPr lang="en-US" sz="3300">
                <a:solidFill>
                  <a:srgbClr val="000000"/>
                </a:solidFill>
                <a:cs typeface="Arial"/>
              </a:rPr>
              <a:t> Statens </a:t>
            </a:r>
            <a:r>
              <a:rPr lang="en-US" sz="3300" err="1">
                <a:solidFill>
                  <a:srgbClr val="000000"/>
                </a:solidFill>
                <a:cs typeface="Arial"/>
              </a:rPr>
              <a:t>arbeidsgiverportal</a:t>
            </a:r>
            <a:r>
              <a:rPr lang="en-US" sz="3300">
                <a:solidFill>
                  <a:srgbClr val="000000"/>
                </a:solidFill>
                <a:cs typeface="Arial"/>
              </a:rPr>
              <a:t>.</a:t>
            </a:r>
            <a:endParaRPr lang="en-US" sz="3300" u="sng">
              <a:solidFill>
                <a:srgbClr val="000000"/>
              </a:solidFill>
              <a:cs typeface="Arial"/>
            </a:endParaRPr>
          </a:p>
          <a:p>
            <a:endParaRPr lang="en-US" sz="3325">
              <a:solidFill>
                <a:srgbClr val="000000"/>
              </a:solidFill>
              <a:cs typeface="Arial"/>
            </a:endParaRPr>
          </a:p>
          <a:p>
            <a:pPr lvl="1"/>
            <a:endParaRPr lang="en-US" sz="2800" b="1" kern="0">
              <a:solidFill>
                <a:srgbClr val="000000"/>
              </a:solidFill>
              <a:latin typeface="Arial" charset="0"/>
            </a:endParaRPr>
          </a:p>
          <a:p>
            <a:pPr lvl="1"/>
            <a:endParaRPr lang="en-US" sz="2800" b="1" kern="0">
              <a:solidFill>
                <a:srgbClr val="000000"/>
              </a:solidFill>
              <a:latin typeface="Arial" charset="0"/>
            </a:endParaRPr>
          </a:p>
          <a:p>
            <a:pPr lvl="1"/>
            <a:endParaRPr lang="en-US" sz="2800" b="1" kern="0">
              <a:solidFill>
                <a:srgbClr val="000000"/>
              </a:solidFill>
              <a:cs typeface="Arial"/>
            </a:endParaRPr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9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utoShape 2">
            <a:extLst>
              <a:ext uri="{FF2B5EF4-FFF2-40B4-BE49-F238E27FC236}">
                <a16:creationId xmlns:a16="http://schemas.microsoft.com/office/drawing/2014/main" id="{0BC89041-49F6-299B-EB52-40AE782A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323" y="7274529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2" name="AutoShape 3">
            <a:extLst>
              <a:ext uri="{FF2B5EF4-FFF2-40B4-BE49-F238E27FC236}">
                <a16:creationId xmlns:a16="http://schemas.microsoft.com/office/drawing/2014/main" id="{8F2C7A6C-F537-E4A6-9D0E-05EA7EAA7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323" y="5325534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id="{775A8A82-0FD2-8408-A67D-49B2AEAD3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2973" y="2449459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nb-NO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Beskriv kompetansene</a:t>
            </a:r>
            <a:endParaRPr lang="nb-NO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34" name="AutoShape 6">
            <a:extLst>
              <a:ext uri="{FF2B5EF4-FFF2-40B4-BE49-F238E27FC236}">
                <a16:creationId xmlns:a16="http://schemas.microsoft.com/office/drawing/2014/main" id="{27AF0AA2-637F-3198-7717-CF2B31083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9906" y="3359293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5" name="AutoShape 8">
            <a:extLst>
              <a:ext uri="{FF2B5EF4-FFF2-40B4-BE49-F238E27FC236}">
                <a16:creationId xmlns:a16="http://schemas.microsoft.com/office/drawing/2014/main" id="{FBB5C050-3721-AE25-4EAB-EE6DD1A2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323" y="4292601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6" name="AutoShape 9">
            <a:extLst>
              <a:ext uri="{FF2B5EF4-FFF2-40B4-BE49-F238E27FC236}">
                <a16:creationId xmlns:a16="http://schemas.microsoft.com/office/drawing/2014/main" id="{4A9C81CA-A30A-AB3D-3EDC-C7D27695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2972" y="6308616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7" name="Text Box 11">
            <a:extLst>
              <a:ext uri="{FF2B5EF4-FFF2-40B4-BE49-F238E27FC236}">
                <a16:creationId xmlns:a16="http://schemas.microsoft.com/office/drawing/2014/main" id="{88859759-E2D8-A10E-22D5-05888BEC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8821" y="1651806"/>
            <a:ext cx="2417233" cy="61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000" tIns="62400" rIns="120000" bIns="6240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hangingPunct="1">
              <a:spcBef>
                <a:spcPct val="50000"/>
              </a:spcBef>
            </a:pPr>
            <a:r>
              <a:rPr lang="nb-NO" sz="1600" b="1">
                <a:solidFill>
                  <a:srgbClr val="000000"/>
                </a:solidFill>
                <a:latin typeface="Arial"/>
                <a:cs typeface="Arial"/>
              </a:rPr>
              <a:t>Kompetanser vi vil styrke de neste årene</a:t>
            </a: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8" name="AutoShape 12">
            <a:extLst>
              <a:ext uri="{FF2B5EF4-FFF2-40B4-BE49-F238E27FC236}">
                <a16:creationId xmlns:a16="http://schemas.microsoft.com/office/drawing/2014/main" id="{BEE85759-9F38-1BB0-012A-E1E75957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102" y="2473327"/>
            <a:ext cx="2878667" cy="5666316"/>
          </a:xfrm>
          <a:prstGeom prst="rightArrowCallout">
            <a:avLst>
              <a:gd name="adj1" fmla="val 54612"/>
              <a:gd name="adj2" fmla="val 54602"/>
              <a:gd name="adj3" fmla="val 16667"/>
              <a:gd name="adj4" fmla="val 66667"/>
            </a:avLst>
          </a:prstGeom>
          <a:noFill/>
          <a:ln w="9525">
            <a:solidFill>
              <a:sysClr val="windowText" lastClr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000" tIns="62400" rIns="120000" bIns="62400" anchor="ctr"/>
          <a:lstStyle/>
          <a:p>
            <a:pPr marL="120015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Her ser du kriterier som kan være til hjelp for å vurdere og prioritere hva som er viktig kompetanse:</a:t>
            </a:r>
          </a:p>
          <a:p>
            <a:pPr marL="120015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120015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Særskilt viktig for å nå mål eller realisere strategier</a:t>
            </a:r>
            <a:endParaRPr kumimoji="0" lang="nb-NO" sz="22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120015" marR="0" lvl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Kompetansen må bygges opp over tid</a:t>
            </a:r>
            <a:endParaRPr kumimoji="0" lang="nb-NO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291465" indent="-171450" defTabSz="1219170">
              <a:buFont typeface="Arial" panose="020B0604020202020204" pitchFamily="34" charset="0"/>
              <a:buChar char="•"/>
              <a:defRPr/>
            </a:pPr>
            <a:r>
              <a:rPr lang="nb-NO" sz="1200" i="1" kern="0">
                <a:solidFill>
                  <a:srgbClr val="000000"/>
                </a:solidFill>
                <a:cs typeface="Arial"/>
              </a:rPr>
              <a:t>Kompetanser som det er stor turnover på</a:t>
            </a: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Kompetansen kan ikke erstattes på en enkel/rask måte</a:t>
            </a:r>
            <a:br>
              <a:rPr kumimoji="0" lang="nb-NO" sz="12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nb-NO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Gap mellom dagens kompetanse og nødvendig nivå i dag eller i fremtiden</a:t>
            </a:r>
            <a:endParaRPr kumimoji="0" lang="en-US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40" name="Rectangle 19">
            <a:extLst>
              <a:ext uri="{FF2B5EF4-FFF2-40B4-BE49-F238E27FC236}">
                <a16:creationId xmlns:a16="http://schemas.microsoft.com/office/drawing/2014/main" id="{38CD3F89-B4C7-77F2-8905-C17CDE2C7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45" y="2478617"/>
            <a:ext cx="2080683" cy="56663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20000" tIns="62400" rIns="120000" bIns="62400" anchor="t"/>
          <a:lstStyle/>
          <a:p>
            <a:pPr algn="ctr" defTabSz="1219170">
              <a:defRPr/>
            </a:pPr>
            <a:r>
              <a:rPr kumimoji="0" lang="nb-NO" sz="1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Skriv inn visjon</a:t>
            </a:r>
            <a:r>
              <a:rPr lang="nb-NO" sz="1200" b="1" i="1" kern="0">
                <a:solidFill>
                  <a:prstClr val="black"/>
                </a:solidFill>
              </a:rPr>
              <a:t> og </a:t>
            </a:r>
            <a:r>
              <a:rPr lang="nb-NO" sz="1200" b="1" i="1" kern="0" noProof="0" dirty="0">
                <a:solidFill>
                  <a:prstClr val="black"/>
                </a:solidFill>
              </a:rPr>
              <a:t>verdier</a:t>
            </a:r>
            <a:endParaRPr lang="en-US" sz="1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41" name="Text Box 21">
            <a:extLst>
              <a:ext uri="{FF2B5EF4-FFF2-40B4-BE49-F238E27FC236}">
                <a16:creationId xmlns:a16="http://schemas.microsoft.com/office/drawing/2014/main" id="{16A836B9-36AB-06AB-6B7A-4723FA14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79" y="1637613"/>
            <a:ext cx="2404414" cy="8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000" tIns="62400" rIns="120000" bIns="6240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Samfunnsoppdrag, mål,</a:t>
            </a:r>
            <a:b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</a:b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visjon og verdier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2" name="Text Box 31">
            <a:extLst>
              <a:ext uri="{FF2B5EF4-FFF2-40B4-BE49-F238E27FC236}">
                <a16:creationId xmlns:a16="http://schemas.microsoft.com/office/drawing/2014/main" id="{CD3401AE-7FA0-6052-FE1A-690C8B53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155" y="1425972"/>
            <a:ext cx="2335736" cy="8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000" tIns="62400" rIns="120000" bIns="624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Virksomhetens strategiske  satsningsområder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3" name="Text Box 37">
            <a:extLst>
              <a:ext uri="{FF2B5EF4-FFF2-40B4-BE49-F238E27FC236}">
                <a16:creationId xmlns:a16="http://schemas.microsoft.com/office/drawing/2014/main" id="{96A0E01A-2514-E524-DCA2-6AF922F0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160" y="3889760"/>
            <a:ext cx="2305049" cy="11198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000" tIns="96000" rIns="96000" bIns="9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4" name="Text Box 38">
            <a:extLst>
              <a:ext uri="{FF2B5EF4-FFF2-40B4-BE49-F238E27FC236}">
                <a16:creationId xmlns:a16="http://schemas.microsoft.com/office/drawing/2014/main" id="{DADF433C-ADFB-3D7B-A111-0422635F8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66" y="5430392"/>
            <a:ext cx="2305051" cy="1016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6000" tIns="96000" rIns="96000" bIns="9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5" name="Text Box 37">
            <a:extLst>
              <a:ext uri="{FF2B5EF4-FFF2-40B4-BE49-F238E27FC236}">
                <a16:creationId xmlns:a16="http://schemas.microsoft.com/office/drawing/2014/main" id="{A6EC281A-0057-E5EA-1A6E-12E7AACE1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66" y="2502733"/>
            <a:ext cx="2305049" cy="1020233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000" tIns="96000" rIns="96000" bIns="9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Her beskrives satsningsområder eksempelvis; skal være ledende innenfor område..</a:t>
            </a:r>
          </a:p>
        </p:txBody>
      </p:sp>
      <p:sp>
        <p:nvSpPr>
          <p:cNvPr id="146" name="Text Box 38">
            <a:extLst>
              <a:ext uri="{FF2B5EF4-FFF2-40B4-BE49-F238E27FC236}">
                <a16:creationId xmlns:a16="http://schemas.microsoft.com/office/drawing/2014/main" id="{AB45A9A0-2B2C-97B1-DB6E-D8F8F72A5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66" y="7062863"/>
            <a:ext cx="2305049" cy="1016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000" tIns="96000" rIns="96000" bIns="9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D67C9D1B-BEC8-E95C-86A7-D6ACF83234C7}"/>
              </a:ext>
            </a:extLst>
          </p:cNvPr>
          <p:cNvSpPr txBox="1">
            <a:spLocks/>
          </p:cNvSpPr>
          <p:nvPr/>
        </p:nvSpPr>
        <p:spPr>
          <a:xfrm>
            <a:off x="1711061" y="228178"/>
            <a:ext cx="12778315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0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Strategisk kompetansebehov i virksomheten</a:t>
            </a: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A134D163-B5FD-E48D-C2CD-65FDF3705BD9}"/>
              </a:ext>
            </a:extLst>
          </p:cNvPr>
          <p:cNvSpPr/>
          <p:nvPr/>
        </p:nvSpPr>
        <p:spPr>
          <a:xfrm>
            <a:off x="14220288" y="4421124"/>
            <a:ext cx="1320800" cy="1387027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49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3B74E508-7A08-B16C-98EE-D1044CE4E925}"/>
              </a:ext>
            </a:extLst>
          </p:cNvPr>
          <p:cNvSpPr/>
          <p:nvPr/>
        </p:nvSpPr>
        <p:spPr>
          <a:xfrm>
            <a:off x="14186739" y="6190604"/>
            <a:ext cx="1320800" cy="1387027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49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5" name="TekstSylinder 154">
            <a:extLst>
              <a:ext uri="{FF2B5EF4-FFF2-40B4-BE49-F238E27FC236}">
                <a16:creationId xmlns:a16="http://schemas.microsoft.com/office/drawing/2014/main" id="{088321B5-3B3B-C607-0CF2-C47A0C7A49E5}"/>
              </a:ext>
            </a:extLst>
          </p:cNvPr>
          <p:cNvSpPr txBox="1"/>
          <p:nvPr/>
        </p:nvSpPr>
        <p:spPr>
          <a:xfrm>
            <a:off x="14089031" y="1217775"/>
            <a:ext cx="1792356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nb-NO" sz="1600" b="1">
                <a:solidFill>
                  <a:srgbClr val="000000"/>
                </a:solidFill>
                <a:cs typeface="Arial"/>
              </a:rPr>
              <a:t>Tiltak på virksomhetsnivå for å styrke kompetansene </a:t>
            </a:r>
            <a:endParaRPr lang="en-US" sz="1600" b="1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2700459-E9E0-493B-92B7-D145E0BBC170}"/>
              </a:ext>
            </a:extLst>
          </p:cNvPr>
          <p:cNvSpPr/>
          <p:nvPr/>
        </p:nvSpPr>
        <p:spPr>
          <a:xfrm>
            <a:off x="14177337" y="2664625"/>
            <a:ext cx="1320800" cy="1387027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49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4b3bb6-5e69-43aa-b4ca-a8f2c3042b3f" xsi:nil="true"/>
    <lcf76f155ced4ddcb4097134ff3c332f xmlns="53ff7ce9-b8d4-4ac3-aa2f-9cd61701455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19F26DEF5266449814F12506469B07" ma:contentTypeVersion="22" ma:contentTypeDescription="Opprett et nytt dokument." ma:contentTypeScope="" ma:versionID="c5ab8e86f3d036d8b4e16057901cd904">
  <xsd:schema xmlns:xsd="http://www.w3.org/2001/XMLSchema" xmlns:xs="http://www.w3.org/2001/XMLSchema" xmlns:p="http://schemas.microsoft.com/office/2006/metadata/properties" xmlns:ns2="53ff7ce9-b8d4-4ac3-aa2f-9cd61701455f" xmlns:ns3="e74b3bb6-5e69-43aa-b4ca-a8f2c3042b3f" targetNamespace="http://schemas.microsoft.com/office/2006/metadata/properties" ma:root="true" ma:fieldsID="5fcb2d47442e8bfb8f920be84e675450" ns2:_="" ns3:_="">
    <xsd:import namespace="53ff7ce9-b8d4-4ac3-aa2f-9cd61701455f"/>
    <xsd:import namespace="e74b3bb6-5e69-43aa-b4ca-a8f2c3042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f7ce9-b8d4-4ac3-aa2f-9cd6170145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b3bb6-5e69-43aa-b4ca-a8f2c3042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31d2c00-3134-4815-b953-434a6f3273d0}" ma:internalName="TaxCatchAll" ma:showField="CatchAllData" ma:web="e74b3bb6-5e69-43aa-b4ca-a8f2c3042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AA2277-805A-4973-B0D6-9DC280CDA7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FEBAAF-076A-4114-9C43-76E877183054}">
  <ds:schemaRefs>
    <ds:schemaRef ds:uri="53ff7ce9-b8d4-4ac3-aa2f-9cd61701455f"/>
    <ds:schemaRef ds:uri="e74b3bb6-5e69-43aa-b4ca-a8f2c3042b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83EAD3-10D5-4103-BC2C-E525A65E3F03}">
  <ds:schemaRefs>
    <ds:schemaRef ds:uri="53ff7ce9-b8d4-4ac3-aa2f-9cd61701455f"/>
    <ds:schemaRef ds:uri="e74b3bb6-5e69-43aa-b4ca-a8f2c3042b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PP-mal-DFØ-4</Template>
  <Application>Microsoft Office PowerPoint</Application>
  <PresentationFormat>Egendefinert</PresentationFormat>
  <Slides>3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4" baseType="lpstr">
      <vt:lpstr>DFØ ppt mal</vt:lpstr>
      <vt:lpstr>Steg til hvordan definere virksomhetens strategiske kompetansebehov </vt:lpstr>
      <vt:lpstr>Veiledning til hvordan bruke lysbilde på neste side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Volen</dc:creator>
  <dc:description/>
  <cp:revision>12</cp:revision>
  <dcterms:created xsi:type="dcterms:W3CDTF">2022-09-27T11:29:00Z</dcterms:created>
  <dcterms:modified xsi:type="dcterms:W3CDTF">2026-05-19T11:05:56Z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0x0101005319F26DEF5266449814F12506469B07</vt:lpwstr>
  </property>
  <property fmtid="{D5CDD505-2E9C-101B-9397-08002B2CF9AE}" pid="3" name="MediaServiceImageTags">
    <vt:lpwstr/>
  </property>
</Properties>
</file>