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287" r:id="rId3"/>
    <p:sldId id="297" r:id="rId4"/>
    <p:sldId id="288" r:id="rId5"/>
    <p:sldId id="289" r:id="rId6"/>
    <p:sldId id="296" r:id="rId7"/>
    <p:sldId id="290" r:id="rId8"/>
    <p:sldId id="291" r:id="rId9"/>
    <p:sldId id="292" r:id="rId10"/>
    <p:sldId id="293" r:id="rId11"/>
    <p:sldId id="298" r:id="rId12"/>
    <p:sldId id="294" r:id="rId13"/>
    <p:sldId id="295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46C"/>
    <a:srgbClr val="E0E1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08248A-E663-47E9-A4A8-71E0BA5AFD57}" v="290" dt="2024-11-27T19:10:09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3" autoAdjust="0"/>
    <p:restoredTop sz="86375" autoAdjust="0"/>
  </p:normalViewPr>
  <p:slideViewPr>
    <p:cSldViewPr snapToGrid="0">
      <p:cViewPr varScale="1">
        <p:scale>
          <a:sx n="50" d="100"/>
          <a:sy n="50" d="100"/>
        </p:scale>
        <p:origin x="32" y="656"/>
      </p:cViewPr>
      <p:guideLst>
        <p:guide orient="horz" pos="2228"/>
        <p:guide pos="3840"/>
      </p:guideLst>
    </p:cSldViewPr>
  </p:slideViewPr>
  <p:outlineViewPr>
    <p:cViewPr>
      <p:scale>
        <a:sx n="33" d="100"/>
        <a:sy n="33" d="100"/>
      </p:scale>
      <p:origin x="0" y="-1632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4264"/>
    </p:cViewPr>
  </p:sorterViewPr>
  <p:notesViewPr>
    <p:cSldViewPr snapToGrid="0" showGuides="1">
      <p:cViewPr varScale="1">
        <p:scale>
          <a:sx n="213" d="100"/>
          <a:sy n="213" d="100"/>
        </p:scale>
        <p:origin x="1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A7C7F-8555-461E-8F0C-2B93A83F937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E5D00B5-5C92-4899-98AB-986D7BE96CED}">
      <dgm:prSet phldrT="[Tekst]"/>
      <dgm:spPr/>
      <dgm:t>
        <a:bodyPr/>
        <a:lstStyle/>
        <a:p>
          <a:r>
            <a:rPr lang="nb-NO" b="1" dirty="0"/>
            <a:t>Lønn ved ansettelse</a:t>
          </a:r>
        </a:p>
        <a:p>
          <a:r>
            <a:rPr lang="nb-NO" dirty="0"/>
            <a:t>(orientering eller drøfting av </a:t>
          </a:r>
          <a:r>
            <a:rPr lang="nb-NO" dirty="0">
              <a:solidFill>
                <a:schemeClr val="tx1"/>
              </a:solidFill>
            </a:rPr>
            <a:t>lønnsspennet i </a:t>
          </a:r>
          <a:r>
            <a:rPr lang="nb-NO" dirty="0"/>
            <a:t>stillingsutlysningen)</a:t>
          </a:r>
        </a:p>
      </dgm:t>
    </dgm:pt>
    <dgm:pt modelId="{0A04BCE7-F509-4851-A4D8-FA00B429A566}" type="parTrans" cxnId="{9CB8F5E0-99A1-40D0-8B5D-205762A35C54}">
      <dgm:prSet/>
      <dgm:spPr/>
      <dgm:t>
        <a:bodyPr/>
        <a:lstStyle/>
        <a:p>
          <a:endParaRPr lang="nb-NO"/>
        </a:p>
      </dgm:t>
    </dgm:pt>
    <dgm:pt modelId="{C7DA6D42-5F2F-49F1-9A4C-D6C94EAFD29B}" type="sibTrans" cxnId="{9CB8F5E0-99A1-40D0-8B5D-205762A35C54}">
      <dgm:prSet/>
      <dgm:spPr/>
      <dgm:t>
        <a:bodyPr/>
        <a:lstStyle/>
        <a:p>
          <a:endParaRPr lang="nb-NO"/>
        </a:p>
      </dgm:t>
    </dgm:pt>
    <dgm:pt modelId="{D5E11CAE-80DE-422C-A41A-18176E591266}">
      <dgm:prSet phldrT="[Tekst]"/>
      <dgm:spPr/>
      <dgm:t>
        <a:bodyPr/>
        <a:lstStyle/>
        <a:p>
          <a:r>
            <a:rPr lang="nb-NO" b="1" dirty="0"/>
            <a:t>Eventuell lønnsjustering innen de første 12.mnd.</a:t>
          </a:r>
        </a:p>
        <a:p>
          <a:r>
            <a:rPr lang="nb-NO" b="1" dirty="0"/>
            <a:t>av ansettelsen</a:t>
          </a:r>
        </a:p>
        <a:p>
          <a:r>
            <a:rPr lang="nb-NO" dirty="0"/>
            <a:t>(leder beslutter innenfor </a:t>
          </a:r>
          <a:r>
            <a:rPr lang="nb-NO" dirty="0">
              <a:solidFill>
                <a:schemeClr val="tx1"/>
              </a:solidFill>
            </a:rPr>
            <a:t>lønnsspennet i stillingsutlysningen</a:t>
          </a:r>
          <a:r>
            <a:rPr lang="nb-NO" dirty="0"/>
            <a:t>)</a:t>
          </a:r>
        </a:p>
      </dgm:t>
    </dgm:pt>
    <dgm:pt modelId="{55E81B62-DABE-4B84-B7DB-1672801D3080}" type="parTrans" cxnId="{7A7AB056-BAF5-4FB8-8301-95D603E3A4D5}">
      <dgm:prSet/>
      <dgm:spPr/>
      <dgm:t>
        <a:bodyPr/>
        <a:lstStyle/>
        <a:p>
          <a:endParaRPr lang="nb-NO"/>
        </a:p>
      </dgm:t>
    </dgm:pt>
    <dgm:pt modelId="{9442DE1E-B6E8-41B6-B860-C2034F5D0CC0}" type="sibTrans" cxnId="{7A7AB056-BAF5-4FB8-8301-95D603E3A4D5}">
      <dgm:prSet/>
      <dgm:spPr/>
      <dgm:t>
        <a:bodyPr/>
        <a:lstStyle/>
        <a:p>
          <a:endParaRPr lang="nb-NO"/>
        </a:p>
      </dgm:t>
    </dgm:pt>
    <dgm:pt modelId="{114544EA-1700-4095-9EC4-49F26F62AC54}">
      <dgm:prSet phldrT="[Tekst]"/>
      <dgm:spPr/>
      <dgm:t>
        <a:bodyPr/>
        <a:lstStyle/>
        <a:p>
          <a:r>
            <a:rPr lang="nb-NO" b="1" dirty="0"/>
            <a:t>Årlige sentrale forhandlinger i staten</a:t>
          </a:r>
        </a:p>
      </dgm:t>
    </dgm:pt>
    <dgm:pt modelId="{84C3D3A2-7BB3-4EDB-A1B6-C9824695FEFA}" type="parTrans" cxnId="{436FCDB8-D788-47DA-B94E-8F71AF4F0B3C}">
      <dgm:prSet/>
      <dgm:spPr/>
      <dgm:t>
        <a:bodyPr/>
        <a:lstStyle/>
        <a:p>
          <a:endParaRPr lang="nb-NO"/>
        </a:p>
      </dgm:t>
    </dgm:pt>
    <dgm:pt modelId="{C81364C8-90AB-4899-BCE5-22325BC045D9}" type="sibTrans" cxnId="{436FCDB8-D788-47DA-B94E-8F71AF4F0B3C}">
      <dgm:prSet/>
      <dgm:spPr/>
      <dgm:t>
        <a:bodyPr/>
        <a:lstStyle/>
        <a:p>
          <a:endParaRPr lang="nb-NO"/>
        </a:p>
      </dgm:t>
    </dgm:pt>
    <dgm:pt modelId="{FF87360F-0347-48C9-8608-9E9D90903258}">
      <dgm:prSet phldrT="[Tekst]"/>
      <dgm:spPr/>
      <dgm:t>
        <a:bodyPr/>
        <a:lstStyle/>
        <a:p>
          <a:r>
            <a:rPr lang="nb-NO" b="1" dirty="0"/>
            <a:t>Årlige lokale forhandlinger i virksomheten</a:t>
          </a:r>
        </a:p>
        <a:p>
          <a:endParaRPr lang="nb-NO" b="1" dirty="0"/>
        </a:p>
      </dgm:t>
    </dgm:pt>
    <dgm:pt modelId="{C0E805E4-9A07-47AD-B474-132C8F8A27F1}" type="parTrans" cxnId="{661D389A-C53B-4E91-905A-D22556FEE4D3}">
      <dgm:prSet/>
      <dgm:spPr/>
      <dgm:t>
        <a:bodyPr/>
        <a:lstStyle/>
        <a:p>
          <a:endParaRPr lang="nb-NO"/>
        </a:p>
      </dgm:t>
    </dgm:pt>
    <dgm:pt modelId="{9B14D5CF-73FE-4884-9D91-7BCFAA475451}" type="sibTrans" cxnId="{661D389A-C53B-4E91-905A-D22556FEE4D3}">
      <dgm:prSet/>
      <dgm:spPr/>
      <dgm:t>
        <a:bodyPr/>
        <a:lstStyle/>
        <a:p>
          <a:endParaRPr lang="nb-NO"/>
        </a:p>
      </dgm:t>
    </dgm:pt>
    <dgm:pt modelId="{49F7E2F9-143A-4FAF-9BC7-33F578E94A23}">
      <dgm:prSet phldrT="[Tekst]"/>
      <dgm:spPr/>
      <dgm:t>
        <a:bodyPr/>
        <a:lstStyle/>
        <a:p>
          <a:r>
            <a:rPr lang="nb-NO" b="1" dirty="0"/>
            <a:t>Lokale forhandlinger på særlig grunnlag:</a:t>
          </a:r>
        </a:p>
        <a:p>
          <a:r>
            <a:rPr lang="nb-NO" dirty="0"/>
            <a:t>- Vesentlige endringer i stillingen</a:t>
          </a:r>
        </a:p>
        <a:p>
          <a:r>
            <a:rPr lang="nb-NO" dirty="0"/>
            <a:t>- Rekruttere eller beholde</a:t>
          </a:r>
        </a:p>
        <a:p>
          <a:r>
            <a:rPr lang="nb-NO" dirty="0"/>
            <a:t>Se flere hjemler for lønnsendring i hovedtariffavtalene 2.5.3</a:t>
          </a:r>
        </a:p>
      </dgm:t>
    </dgm:pt>
    <dgm:pt modelId="{F95DCDBF-F705-49A4-B90A-C63EAF4005BB}" type="parTrans" cxnId="{20554418-6789-40A0-9987-47AF408673C4}">
      <dgm:prSet/>
      <dgm:spPr/>
      <dgm:t>
        <a:bodyPr/>
        <a:lstStyle/>
        <a:p>
          <a:endParaRPr lang="nb-NO"/>
        </a:p>
      </dgm:t>
    </dgm:pt>
    <dgm:pt modelId="{041A9F54-0398-4316-8249-1B9E1EAEEA9B}" type="sibTrans" cxnId="{20554418-6789-40A0-9987-47AF408673C4}">
      <dgm:prSet/>
      <dgm:spPr/>
      <dgm:t>
        <a:bodyPr/>
        <a:lstStyle/>
        <a:p>
          <a:endParaRPr lang="nb-NO"/>
        </a:p>
      </dgm:t>
    </dgm:pt>
    <dgm:pt modelId="{E1DC8F4A-781C-411A-B540-533DDD1F2BD8}" type="pres">
      <dgm:prSet presAssocID="{E1FA7C7F-8555-461E-8F0C-2B93A83F937E}" presName="Name0" presStyleCnt="0">
        <dgm:presLayoutVars>
          <dgm:dir/>
          <dgm:resizeHandles val="exact"/>
        </dgm:presLayoutVars>
      </dgm:prSet>
      <dgm:spPr/>
    </dgm:pt>
    <dgm:pt modelId="{CB1B61A4-97FF-4FFF-8757-EE00E2CED583}" type="pres">
      <dgm:prSet presAssocID="{E1FA7C7F-8555-461E-8F0C-2B93A83F937E}" presName="arrow" presStyleLbl="bgShp" presStyleIdx="0" presStyleCnt="1"/>
      <dgm:spPr/>
    </dgm:pt>
    <dgm:pt modelId="{52972D78-4DE3-4F88-B0CB-4CE36E2E5A90}" type="pres">
      <dgm:prSet presAssocID="{E1FA7C7F-8555-461E-8F0C-2B93A83F937E}" presName="points" presStyleCnt="0"/>
      <dgm:spPr/>
    </dgm:pt>
    <dgm:pt modelId="{F7335943-8C94-4158-87E9-13EE90D6E0CB}" type="pres">
      <dgm:prSet presAssocID="{5E5D00B5-5C92-4899-98AB-986D7BE96CED}" presName="compositeA" presStyleCnt="0"/>
      <dgm:spPr/>
    </dgm:pt>
    <dgm:pt modelId="{1F330875-E1F8-4B8F-BFA9-3481B5843558}" type="pres">
      <dgm:prSet presAssocID="{5E5D00B5-5C92-4899-98AB-986D7BE96CED}" presName="textA" presStyleLbl="revTx" presStyleIdx="0" presStyleCnt="5">
        <dgm:presLayoutVars>
          <dgm:bulletEnabled val="1"/>
        </dgm:presLayoutVars>
      </dgm:prSet>
      <dgm:spPr/>
    </dgm:pt>
    <dgm:pt modelId="{39EB0895-E194-4188-8C9F-1500D2EA6B93}" type="pres">
      <dgm:prSet presAssocID="{5E5D00B5-5C92-4899-98AB-986D7BE96CED}" presName="circleA" presStyleLbl="node1" presStyleIdx="0" presStyleCnt="5"/>
      <dgm:spPr/>
    </dgm:pt>
    <dgm:pt modelId="{166D4126-2B70-412A-9DE4-E017A8720B5D}" type="pres">
      <dgm:prSet presAssocID="{5E5D00B5-5C92-4899-98AB-986D7BE96CED}" presName="spaceA" presStyleCnt="0"/>
      <dgm:spPr/>
    </dgm:pt>
    <dgm:pt modelId="{B751BB31-3763-4AA1-AAFF-73EB31BD0AB9}" type="pres">
      <dgm:prSet presAssocID="{C7DA6D42-5F2F-49F1-9A4C-D6C94EAFD29B}" presName="space" presStyleCnt="0"/>
      <dgm:spPr/>
    </dgm:pt>
    <dgm:pt modelId="{637A311F-5E8F-4E8E-8EF8-A2DEFD61109A}" type="pres">
      <dgm:prSet presAssocID="{D5E11CAE-80DE-422C-A41A-18176E591266}" presName="compositeB" presStyleCnt="0"/>
      <dgm:spPr/>
    </dgm:pt>
    <dgm:pt modelId="{A3DA4934-A365-4E91-B605-221D80C09B17}" type="pres">
      <dgm:prSet presAssocID="{D5E11CAE-80DE-422C-A41A-18176E591266}" presName="textB" presStyleLbl="revTx" presStyleIdx="1" presStyleCnt="5" custScaleX="139727">
        <dgm:presLayoutVars>
          <dgm:bulletEnabled val="1"/>
        </dgm:presLayoutVars>
      </dgm:prSet>
      <dgm:spPr/>
    </dgm:pt>
    <dgm:pt modelId="{A148982F-284E-40F4-8CBF-4043A5C3E081}" type="pres">
      <dgm:prSet presAssocID="{D5E11CAE-80DE-422C-A41A-18176E591266}" presName="circleB" presStyleLbl="node1" presStyleIdx="1" presStyleCnt="5"/>
      <dgm:spPr/>
    </dgm:pt>
    <dgm:pt modelId="{252EA9BA-4370-41CE-AC75-C6559E5B202A}" type="pres">
      <dgm:prSet presAssocID="{D5E11CAE-80DE-422C-A41A-18176E591266}" presName="spaceB" presStyleCnt="0"/>
      <dgm:spPr/>
    </dgm:pt>
    <dgm:pt modelId="{A4660ACB-5D18-4F89-B887-68A7BAEA2A9B}" type="pres">
      <dgm:prSet presAssocID="{9442DE1E-B6E8-41B6-B860-C2034F5D0CC0}" presName="space" presStyleCnt="0"/>
      <dgm:spPr/>
    </dgm:pt>
    <dgm:pt modelId="{E14C10F3-6521-4280-9428-F9103091129C}" type="pres">
      <dgm:prSet presAssocID="{114544EA-1700-4095-9EC4-49F26F62AC54}" presName="compositeA" presStyleCnt="0"/>
      <dgm:spPr/>
    </dgm:pt>
    <dgm:pt modelId="{9C5981AC-3E72-4BD3-95D3-747604CC1327}" type="pres">
      <dgm:prSet presAssocID="{114544EA-1700-4095-9EC4-49F26F62AC54}" presName="textA" presStyleLbl="revTx" presStyleIdx="2" presStyleCnt="5">
        <dgm:presLayoutVars>
          <dgm:bulletEnabled val="1"/>
        </dgm:presLayoutVars>
      </dgm:prSet>
      <dgm:spPr/>
    </dgm:pt>
    <dgm:pt modelId="{512308DE-24E1-487B-8545-118161E72D8C}" type="pres">
      <dgm:prSet presAssocID="{114544EA-1700-4095-9EC4-49F26F62AC54}" presName="circleA" presStyleLbl="node1" presStyleIdx="2" presStyleCnt="5"/>
      <dgm:spPr/>
    </dgm:pt>
    <dgm:pt modelId="{A5559476-6238-49EA-B65B-68F8406DB1F7}" type="pres">
      <dgm:prSet presAssocID="{114544EA-1700-4095-9EC4-49F26F62AC54}" presName="spaceA" presStyleCnt="0"/>
      <dgm:spPr/>
    </dgm:pt>
    <dgm:pt modelId="{B36A22A2-7A49-4A78-A81E-ED98887A7124}" type="pres">
      <dgm:prSet presAssocID="{C81364C8-90AB-4899-BCE5-22325BC045D9}" presName="space" presStyleCnt="0"/>
      <dgm:spPr/>
    </dgm:pt>
    <dgm:pt modelId="{4A6AB230-F6BD-4F6D-B082-CA8C157940AD}" type="pres">
      <dgm:prSet presAssocID="{FF87360F-0347-48C9-8608-9E9D90903258}" presName="compositeB" presStyleCnt="0"/>
      <dgm:spPr/>
    </dgm:pt>
    <dgm:pt modelId="{587243A5-3DEA-403E-B60A-5F5BBE700903}" type="pres">
      <dgm:prSet presAssocID="{FF87360F-0347-48C9-8608-9E9D90903258}" presName="textB" presStyleLbl="revTx" presStyleIdx="3" presStyleCnt="5">
        <dgm:presLayoutVars>
          <dgm:bulletEnabled val="1"/>
        </dgm:presLayoutVars>
      </dgm:prSet>
      <dgm:spPr/>
    </dgm:pt>
    <dgm:pt modelId="{4CECBCC0-B4BB-4A2B-9967-92D56E324E0A}" type="pres">
      <dgm:prSet presAssocID="{FF87360F-0347-48C9-8608-9E9D90903258}" presName="circleB" presStyleLbl="node1" presStyleIdx="3" presStyleCnt="5"/>
      <dgm:spPr/>
    </dgm:pt>
    <dgm:pt modelId="{0902F902-33EA-4841-A19E-569DCB5A1870}" type="pres">
      <dgm:prSet presAssocID="{FF87360F-0347-48C9-8608-9E9D90903258}" presName="spaceB" presStyleCnt="0"/>
      <dgm:spPr/>
    </dgm:pt>
    <dgm:pt modelId="{7E102B06-16CF-40BE-B338-FB8E42C3CF08}" type="pres">
      <dgm:prSet presAssocID="{9B14D5CF-73FE-4884-9D91-7BCFAA475451}" presName="space" presStyleCnt="0"/>
      <dgm:spPr/>
    </dgm:pt>
    <dgm:pt modelId="{D1957D95-56C9-4791-9CD7-0CCD63B81227}" type="pres">
      <dgm:prSet presAssocID="{49F7E2F9-143A-4FAF-9BC7-33F578E94A23}" presName="compositeA" presStyleCnt="0"/>
      <dgm:spPr/>
    </dgm:pt>
    <dgm:pt modelId="{451A545C-4EE3-40B7-8919-A32D3C584A66}" type="pres">
      <dgm:prSet presAssocID="{49F7E2F9-143A-4FAF-9BC7-33F578E94A23}" presName="textA" presStyleLbl="revTx" presStyleIdx="4" presStyleCnt="5" custScaleX="130896">
        <dgm:presLayoutVars>
          <dgm:bulletEnabled val="1"/>
        </dgm:presLayoutVars>
      </dgm:prSet>
      <dgm:spPr/>
    </dgm:pt>
    <dgm:pt modelId="{8844EA8D-C483-470A-B5FB-31CA6C6B2E38}" type="pres">
      <dgm:prSet presAssocID="{49F7E2F9-143A-4FAF-9BC7-33F578E94A23}" presName="circleA" presStyleLbl="node1" presStyleIdx="4" presStyleCnt="5"/>
      <dgm:spPr/>
    </dgm:pt>
    <dgm:pt modelId="{98AFC9C4-4661-439C-B999-DBD927954558}" type="pres">
      <dgm:prSet presAssocID="{49F7E2F9-143A-4FAF-9BC7-33F578E94A23}" presName="spaceA" presStyleCnt="0"/>
      <dgm:spPr/>
    </dgm:pt>
  </dgm:ptLst>
  <dgm:cxnLst>
    <dgm:cxn modelId="{20554418-6789-40A0-9987-47AF408673C4}" srcId="{E1FA7C7F-8555-461E-8F0C-2B93A83F937E}" destId="{49F7E2F9-143A-4FAF-9BC7-33F578E94A23}" srcOrd="4" destOrd="0" parTransId="{F95DCDBF-F705-49A4-B90A-C63EAF4005BB}" sibTransId="{041A9F54-0398-4316-8249-1B9E1EAEEA9B}"/>
    <dgm:cxn modelId="{FA40D020-EF22-4410-9EC8-3CAC542D925B}" type="presOf" srcId="{E1FA7C7F-8555-461E-8F0C-2B93A83F937E}" destId="{E1DC8F4A-781C-411A-B540-533DDD1F2BD8}" srcOrd="0" destOrd="0" presId="urn:microsoft.com/office/officeart/2005/8/layout/hProcess11"/>
    <dgm:cxn modelId="{01F29736-B958-4406-BB34-EB1CF78C7413}" type="presOf" srcId="{114544EA-1700-4095-9EC4-49F26F62AC54}" destId="{9C5981AC-3E72-4BD3-95D3-747604CC1327}" srcOrd="0" destOrd="0" presId="urn:microsoft.com/office/officeart/2005/8/layout/hProcess11"/>
    <dgm:cxn modelId="{2F36FA70-7634-4549-9410-FB9659A1E663}" type="presOf" srcId="{5E5D00B5-5C92-4899-98AB-986D7BE96CED}" destId="{1F330875-E1F8-4B8F-BFA9-3481B5843558}" srcOrd="0" destOrd="0" presId="urn:microsoft.com/office/officeart/2005/8/layout/hProcess11"/>
    <dgm:cxn modelId="{7A7AB056-BAF5-4FB8-8301-95D603E3A4D5}" srcId="{E1FA7C7F-8555-461E-8F0C-2B93A83F937E}" destId="{D5E11CAE-80DE-422C-A41A-18176E591266}" srcOrd="1" destOrd="0" parTransId="{55E81B62-DABE-4B84-B7DB-1672801D3080}" sibTransId="{9442DE1E-B6E8-41B6-B860-C2034F5D0CC0}"/>
    <dgm:cxn modelId="{F6720578-7AFA-4B15-A013-75E5BA8035C7}" type="presOf" srcId="{FF87360F-0347-48C9-8608-9E9D90903258}" destId="{587243A5-3DEA-403E-B60A-5F5BBE700903}" srcOrd="0" destOrd="0" presId="urn:microsoft.com/office/officeart/2005/8/layout/hProcess11"/>
    <dgm:cxn modelId="{661D389A-C53B-4E91-905A-D22556FEE4D3}" srcId="{E1FA7C7F-8555-461E-8F0C-2B93A83F937E}" destId="{FF87360F-0347-48C9-8608-9E9D90903258}" srcOrd="3" destOrd="0" parTransId="{C0E805E4-9A07-47AD-B474-132C8F8A27F1}" sibTransId="{9B14D5CF-73FE-4884-9D91-7BCFAA475451}"/>
    <dgm:cxn modelId="{436FCDB8-D788-47DA-B94E-8F71AF4F0B3C}" srcId="{E1FA7C7F-8555-461E-8F0C-2B93A83F937E}" destId="{114544EA-1700-4095-9EC4-49F26F62AC54}" srcOrd="2" destOrd="0" parTransId="{84C3D3A2-7BB3-4EDB-A1B6-C9824695FEFA}" sibTransId="{C81364C8-90AB-4899-BCE5-22325BC045D9}"/>
    <dgm:cxn modelId="{CA8308C3-9B59-4D7C-A27A-4E22DCD730F7}" type="presOf" srcId="{49F7E2F9-143A-4FAF-9BC7-33F578E94A23}" destId="{451A545C-4EE3-40B7-8919-A32D3C584A66}" srcOrd="0" destOrd="0" presId="urn:microsoft.com/office/officeart/2005/8/layout/hProcess11"/>
    <dgm:cxn modelId="{9CB8F5E0-99A1-40D0-8B5D-205762A35C54}" srcId="{E1FA7C7F-8555-461E-8F0C-2B93A83F937E}" destId="{5E5D00B5-5C92-4899-98AB-986D7BE96CED}" srcOrd="0" destOrd="0" parTransId="{0A04BCE7-F509-4851-A4D8-FA00B429A566}" sibTransId="{C7DA6D42-5F2F-49F1-9A4C-D6C94EAFD29B}"/>
    <dgm:cxn modelId="{E257C0E2-88D0-479D-AEE6-25E4CE86A4F8}" type="presOf" srcId="{D5E11CAE-80DE-422C-A41A-18176E591266}" destId="{A3DA4934-A365-4E91-B605-221D80C09B17}" srcOrd="0" destOrd="0" presId="urn:microsoft.com/office/officeart/2005/8/layout/hProcess11"/>
    <dgm:cxn modelId="{D51D79E2-E0A5-431B-9666-3F0EA303A7F9}" type="presParOf" srcId="{E1DC8F4A-781C-411A-B540-533DDD1F2BD8}" destId="{CB1B61A4-97FF-4FFF-8757-EE00E2CED583}" srcOrd="0" destOrd="0" presId="urn:microsoft.com/office/officeart/2005/8/layout/hProcess11"/>
    <dgm:cxn modelId="{F45702B7-FEC0-4D98-AB1D-2929B0A6D9E8}" type="presParOf" srcId="{E1DC8F4A-781C-411A-B540-533DDD1F2BD8}" destId="{52972D78-4DE3-4F88-B0CB-4CE36E2E5A90}" srcOrd="1" destOrd="0" presId="urn:microsoft.com/office/officeart/2005/8/layout/hProcess11"/>
    <dgm:cxn modelId="{946215D6-D02C-4717-9CD0-0BC846AA26D7}" type="presParOf" srcId="{52972D78-4DE3-4F88-B0CB-4CE36E2E5A90}" destId="{F7335943-8C94-4158-87E9-13EE90D6E0CB}" srcOrd="0" destOrd="0" presId="urn:microsoft.com/office/officeart/2005/8/layout/hProcess11"/>
    <dgm:cxn modelId="{42B6131D-5B5F-4E16-9847-0AD0FDA7BAAE}" type="presParOf" srcId="{F7335943-8C94-4158-87E9-13EE90D6E0CB}" destId="{1F330875-E1F8-4B8F-BFA9-3481B5843558}" srcOrd="0" destOrd="0" presId="urn:microsoft.com/office/officeart/2005/8/layout/hProcess11"/>
    <dgm:cxn modelId="{A3EB540A-EAD6-412F-BEAC-9B0CBE56C896}" type="presParOf" srcId="{F7335943-8C94-4158-87E9-13EE90D6E0CB}" destId="{39EB0895-E194-4188-8C9F-1500D2EA6B93}" srcOrd="1" destOrd="0" presId="urn:microsoft.com/office/officeart/2005/8/layout/hProcess11"/>
    <dgm:cxn modelId="{DF89E316-B3A1-4E42-88B4-9CDB925D641A}" type="presParOf" srcId="{F7335943-8C94-4158-87E9-13EE90D6E0CB}" destId="{166D4126-2B70-412A-9DE4-E017A8720B5D}" srcOrd="2" destOrd="0" presId="urn:microsoft.com/office/officeart/2005/8/layout/hProcess11"/>
    <dgm:cxn modelId="{85BC9574-7A3D-4DE5-BBAA-D3FA825295F8}" type="presParOf" srcId="{52972D78-4DE3-4F88-B0CB-4CE36E2E5A90}" destId="{B751BB31-3763-4AA1-AAFF-73EB31BD0AB9}" srcOrd="1" destOrd="0" presId="urn:microsoft.com/office/officeart/2005/8/layout/hProcess11"/>
    <dgm:cxn modelId="{E66654B2-772F-4ECF-BFD7-350CF51C9228}" type="presParOf" srcId="{52972D78-4DE3-4F88-B0CB-4CE36E2E5A90}" destId="{637A311F-5E8F-4E8E-8EF8-A2DEFD61109A}" srcOrd="2" destOrd="0" presId="urn:microsoft.com/office/officeart/2005/8/layout/hProcess11"/>
    <dgm:cxn modelId="{1A1D003C-7309-496B-9FA8-BC57483B1793}" type="presParOf" srcId="{637A311F-5E8F-4E8E-8EF8-A2DEFD61109A}" destId="{A3DA4934-A365-4E91-B605-221D80C09B17}" srcOrd="0" destOrd="0" presId="urn:microsoft.com/office/officeart/2005/8/layout/hProcess11"/>
    <dgm:cxn modelId="{EE0B293E-4E9E-4A48-A997-00AD4FFB25B0}" type="presParOf" srcId="{637A311F-5E8F-4E8E-8EF8-A2DEFD61109A}" destId="{A148982F-284E-40F4-8CBF-4043A5C3E081}" srcOrd="1" destOrd="0" presId="urn:microsoft.com/office/officeart/2005/8/layout/hProcess11"/>
    <dgm:cxn modelId="{F14DE70B-0E8F-4618-8987-FE5DC14D0439}" type="presParOf" srcId="{637A311F-5E8F-4E8E-8EF8-A2DEFD61109A}" destId="{252EA9BA-4370-41CE-AC75-C6559E5B202A}" srcOrd="2" destOrd="0" presId="urn:microsoft.com/office/officeart/2005/8/layout/hProcess11"/>
    <dgm:cxn modelId="{4C2A3DC4-A104-4937-AC62-DBD3C549F2A4}" type="presParOf" srcId="{52972D78-4DE3-4F88-B0CB-4CE36E2E5A90}" destId="{A4660ACB-5D18-4F89-B887-68A7BAEA2A9B}" srcOrd="3" destOrd="0" presId="urn:microsoft.com/office/officeart/2005/8/layout/hProcess11"/>
    <dgm:cxn modelId="{567649FA-2DFD-4A04-BBD7-10F539F4E93C}" type="presParOf" srcId="{52972D78-4DE3-4F88-B0CB-4CE36E2E5A90}" destId="{E14C10F3-6521-4280-9428-F9103091129C}" srcOrd="4" destOrd="0" presId="urn:microsoft.com/office/officeart/2005/8/layout/hProcess11"/>
    <dgm:cxn modelId="{C0D72A5D-8E66-42CC-83B8-E2191F501313}" type="presParOf" srcId="{E14C10F3-6521-4280-9428-F9103091129C}" destId="{9C5981AC-3E72-4BD3-95D3-747604CC1327}" srcOrd="0" destOrd="0" presId="urn:microsoft.com/office/officeart/2005/8/layout/hProcess11"/>
    <dgm:cxn modelId="{73F240E5-4BFC-4C7E-8605-AD83257D895E}" type="presParOf" srcId="{E14C10F3-6521-4280-9428-F9103091129C}" destId="{512308DE-24E1-487B-8545-118161E72D8C}" srcOrd="1" destOrd="0" presId="urn:microsoft.com/office/officeart/2005/8/layout/hProcess11"/>
    <dgm:cxn modelId="{EB0B9EB5-2F92-4D05-930A-BBC5E9940B25}" type="presParOf" srcId="{E14C10F3-6521-4280-9428-F9103091129C}" destId="{A5559476-6238-49EA-B65B-68F8406DB1F7}" srcOrd="2" destOrd="0" presId="urn:microsoft.com/office/officeart/2005/8/layout/hProcess11"/>
    <dgm:cxn modelId="{8EB3D742-1EBE-45C2-8CD8-75A3607CE3DD}" type="presParOf" srcId="{52972D78-4DE3-4F88-B0CB-4CE36E2E5A90}" destId="{B36A22A2-7A49-4A78-A81E-ED98887A7124}" srcOrd="5" destOrd="0" presId="urn:microsoft.com/office/officeart/2005/8/layout/hProcess11"/>
    <dgm:cxn modelId="{5CF8ACEA-E4B1-4C98-B0A2-BEBD7912E6A9}" type="presParOf" srcId="{52972D78-4DE3-4F88-B0CB-4CE36E2E5A90}" destId="{4A6AB230-F6BD-4F6D-B082-CA8C157940AD}" srcOrd="6" destOrd="0" presId="urn:microsoft.com/office/officeart/2005/8/layout/hProcess11"/>
    <dgm:cxn modelId="{C3943C3C-4946-4E37-B0AF-B9DF1AD78CCB}" type="presParOf" srcId="{4A6AB230-F6BD-4F6D-B082-CA8C157940AD}" destId="{587243A5-3DEA-403E-B60A-5F5BBE700903}" srcOrd="0" destOrd="0" presId="urn:microsoft.com/office/officeart/2005/8/layout/hProcess11"/>
    <dgm:cxn modelId="{B193AC32-1CEA-4B62-ACBE-55EA296D7F1E}" type="presParOf" srcId="{4A6AB230-F6BD-4F6D-B082-CA8C157940AD}" destId="{4CECBCC0-B4BB-4A2B-9967-92D56E324E0A}" srcOrd="1" destOrd="0" presId="urn:microsoft.com/office/officeart/2005/8/layout/hProcess11"/>
    <dgm:cxn modelId="{5D5F1C07-CAE3-4B7B-9BCE-655B4989804E}" type="presParOf" srcId="{4A6AB230-F6BD-4F6D-B082-CA8C157940AD}" destId="{0902F902-33EA-4841-A19E-569DCB5A1870}" srcOrd="2" destOrd="0" presId="urn:microsoft.com/office/officeart/2005/8/layout/hProcess11"/>
    <dgm:cxn modelId="{2C4D9C71-3EA7-4908-B961-D5127DF718EF}" type="presParOf" srcId="{52972D78-4DE3-4F88-B0CB-4CE36E2E5A90}" destId="{7E102B06-16CF-40BE-B338-FB8E42C3CF08}" srcOrd="7" destOrd="0" presId="urn:microsoft.com/office/officeart/2005/8/layout/hProcess11"/>
    <dgm:cxn modelId="{C4F49F2C-A41D-4FF3-8376-02F9120E8C71}" type="presParOf" srcId="{52972D78-4DE3-4F88-B0CB-4CE36E2E5A90}" destId="{D1957D95-56C9-4791-9CD7-0CCD63B81227}" srcOrd="8" destOrd="0" presId="urn:microsoft.com/office/officeart/2005/8/layout/hProcess11"/>
    <dgm:cxn modelId="{F18D3932-50B9-4399-A6C0-4142F34DAF21}" type="presParOf" srcId="{D1957D95-56C9-4791-9CD7-0CCD63B81227}" destId="{451A545C-4EE3-40B7-8919-A32D3C584A66}" srcOrd="0" destOrd="0" presId="urn:microsoft.com/office/officeart/2005/8/layout/hProcess11"/>
    <dgm:cxn modelId="{1422DF32-EDB6-4BA6-97A5-9B539EA811B9}" type="presParOf" srcId="{D1957D95-56C9-4791-9CD7-0CCD63B81227}" destId="{8844EA8D-C483-470A-B5FB-31CA6C6B2E38}" srcOrd="1" destOrd="0" presId="urn:microsoft.com/office/officeart/2005/8/layout/hProcess11"/>
    <dgm:cxn modelId="{9E68D67B-8FD9-4683-9496-043502C41814}" type="presParOf" srcId="{D1957D95-56C9-4791-9CD7-0CCD63B81227}" destId="{98AFC9C4-4661-439C-B999-DBD92795455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B61A4-97FF-4FFF-8757-EE00E2CED583}">
      <dsp:nvSpPr>
        <dsp:cNvPr id="0" name=""/>
        <dsp:cNvSpPr/>
      </dsp:nvSpPr>
      <dsp:spPr>
        <a:xfrm>
          <a:off x="0" y="1607456"/>
          <a:ext cx="10472549" cy="214327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30875-E1F8-4B8F-BFA9-3481B5843558}">
      <dsp:nvSpPr>
        <dsp:cNvPr id="0" name=""/>
        <dsp:cNvSpPr/>
      </dsp:nvSpPr>
      <dsp:spPr>
        <a:xfrm>
          <a:off x="3431" y="0"/>
          <a:ext cx="1594660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Lønn ved ansettelse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(orientering eller drøfting av </a:t>
          </a:r>
          <a:r>
            <a:rPr lang="nb-NO" sz="1200" kern="1200" dirty="0">
              <a:solidFill>
                <a:schemeClr val="tx1"/>
              </a:solidFill>
            </a:rPr>
            <a:t>lønnsspennet i </a:t>
          </a:r>
          <a:r>
            <a:rPr lang="nb-NO" sz="1200" kern="1200" dirty="0"/>
            <a:t>stillingsutlysningen)</a:t>
          </a:r>
        </a:p>
      </dsp:txBody>
      <dsp:txXfrm>
        <a:off x="3431" y="0"/>
        <a:ext cx="1594660" cy="2143274"/>
      </dsp:txXfrm>
    </dsp:sp>
    <dsp:sp modelId="{39EB0895-E194-4188-8C9F-1500D2EA6B93}">
      <dsp:nvSpPr>
        <dsp:cNvPr id="0" name=""/>
        <dsp:cNvSpPr/>
      </dsp:nvSpPr>
      <dsp:spPr>
        <a:xfrm>
          <a:off x="532852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A4934-A365-4E91-B605-221D80C09B17}">
      <dsp:nvSpPr>
        <dsp:cNvPr id="0" name=""/>
        <dsp:cNvSpPr/>
      </dsp:nvSpPr>
      <dsp:spPr>
        <a:xfrm>
          <a:off x="1677825" y="3214912"/>
          <a:ext cx="2228171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Eventuell lønnsjustering innen de første 12.mnd.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av ansettelsen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(leder beslutter innenfor </a:t>
          </a:r>
          <a:r>
            <a:rPr lang="nb-NO" sz="1200" kern="1200" dirty="0">
              <a:solidFill>
                <a:schemeClr val="tx1"/>
              </a:solidFill>
            </a:rPr>
            <a:t>lønnsspennet i stillingsutlysningen</a:t>
          </a:r>
          <a:r>
            <a:rPr lang="nb-NO" sz="1200" kern="1200" dirty="0"/>
            <a:t>)</a:t>
          </a:r>
        </a:p>
      </dsp:txBody>
      <dsp:txXfrm>
        <a:off x="1677825" y="3214912"/>
        <a:ext cx="2228171" cy="2143274"/>
      </dsp:txXfrm>
    </dsp:sp>
    <dsp:sp modelId="{A148982F-284E-40F4-8CBF-4043A5C3E081}">
      <dsp:nvSpPr>
        <dsp:cNvPr id="0" name=""/>
        <dsp:cNvSpPr/>
      </dsp:nvSpPr>
      <dsp:spPr>
        <a:xfrm>
          <a:off x="2524001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981AC-3E72-4BD3-95D3-747604CC1327}">
      <dsp:nvSpPr>
        <dsp:cNvPr id="0" name=""/>
        <dsp:cNvSpPr/>
      </dsp:nvSpPr>
      <dsp:spPr>
        <a:xfrm>
          <a:off x="3985729" y="0"/>
          <a:ext cx="1594660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Årlige sentrale forhandlinger i staten</a:t>
          </a:r>
        </a:p>
      </dsp:txBody>
      <dsp:txXfrm>
        <a:off x="3985729" y="0"/>
        <a:ext cx="1594660" cy="2143274"/>
      </dsp:txXfrm>
    </dsp:sp>
    <dsp:sp modelId="{512308DE-24E1-487B-8545-118161E72D8C}">
      <dsp:nvSpPr>
        <dsp:cNvPr id="0" name=""/>
        <dsp:cNvSpPr/>
      </dsp:nvSpPr>
      <dsp:spPr>
        <a:xfrm>
          <a:off x="4515150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243A5-3DEA-403E-B60A-5F5BBE700903}">
      <dsp:nvSpPr>
        <dsp:cNvPr id="0" name=""/>
        <dsp:cNvSpPr/>
      </dsp:nvSpPr>
      <dsp:spPr>
        <a:xfrm>
          <a:off x="5660123" y="3214912"/>
          <a:ext cx="1594660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Årlige lokale forhandlinger i virksomheten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 dirty="0"/>
        </a:p>
      </dsp:txBody>
      <dsp:txXfrm>
        <a:off x="5660123" y="3214912"/>
        <a:ext cx="1594660" cy="2143274"/>
      </dsp:txXfrm>
    </dsp:sp>
    <dsp:sp modelId="{4CECBCC0-B4BB-4A2B-9967-92D56E324E0A}">
      <dsp:nvSpPr>
        <dsp:cNvPr id="0" name=""/>
        <dsp:cNvSpPr/>
      </dsp:nvSpPr>
      <dsp:spPr>
        <a:xfrm>
          <a:off x="6189543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A545C-4EE3-40B7-8919-A32D3C584A66}">
      <dsp:nvSpPr>
        <dsp:cNvPr id="0" name=""/>
        <dsp:cNvSpPr/>
      </dsp:nvSpPr>
      <dsp:spPr>
        <a:xfrm>
          <a:off x="7334516" y="0"/>
          <a:ext cx="2087346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Lokale forhandlinger på særlig grunnlag: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- Vesentlige endringer i stillingen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- Rekruttere eller beholde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Se flere hjemler for lønnsendring i hovedtariffavtalene 2.5.3</a:t>
          </a:r>
        </a:p>
      </dsp:txBody>
      <dsp:txXfrm>
        <a:off x="7334516" y="0"/>
        <a:ext cx="2087346" cy="2143274"/>
      </dsp:txXfrm>
    </dsp:sp>
    <dsp:sp modelId="{8844EA8D-C483-470A-B5FB-31CA6C6B2E38}">
      <dsp:nvSpPr>
        <dsp:cNvPr id="0" name=""/>
        <dsp:cNvSpPr/>
      </dsp:nvSpPr>
      <dsp:spPr>
        <a:xfrm>
          <a:off x="8110280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27.11.2024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27.11.2024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27.11.2024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27.11.2024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27.11.2024</a:t>
            </a:fld>
            <a:endParaRPr lang="nb-NO" dirty="0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7" r:id="rId2"/>
    <p:sldLayoutId id="2147483729" r:id="rId3"/>
    <p:sldLayoutId id="2147483730" r:id="rId4"/>
    <p:sldLayoutId id="2147483728" r:id="rId5"/>
    <p:sldLayoutId id="2147483731" r:id="rId6"/>
    <p:sldLayoutId id="2147483732" r:id="rId7"/>
    <p:sldLayoutId id="2147483743" r:id="rId8"/>
    <p:sldLayoutId id="2147483726" r:id="rId9"/>
    <p:sldLayoutId id="2147483774" r:id="rId10"/>
    <p:sldLayoutId id="2147483775" r:id="rId11"/>
    <p:sldLayoutId id="2147483776" r:id="rId12"/>
    <p:sldLayoutId id="2147483755" r:id="rId13"/>
    <p:sldLayoutId id="2147483770" r:id="rId14"/>
    <p:sldLayoutId id="2147483771" r:id="rId15"/>
    <p:sldLayoutId id="2147483780" r:id="rId16"/>
    <p:sldLayoutId id="2147483781" r:id="rId17"/>
    <p:sldLayoutId id="2147483782" r:id="rId18"/>
    <p:sldLayoutId id="2147483777" r:id="rId19"/>
    <p:sldLayoutId id="2147483778" r:id="rId20"/>
    <p:sldLayoutId id="2147483779" r:id="rId21"/>
    <p:sldLayoutId id="2147483703" r:id="rId22"/>
    <p:sldLayoutId id="2147483749" r:id="rId23"/>
    <p:sldLayoutId id="2147483704" r:id="rId24"/>
    <p:sldLayoutId id="2147483750" r:id="rId25"/>
    <p:sldLayoutId id="2147483705" r:id="rId26"/>
    <p:sldLayoutId id="2147483751" r:id="rId27"/>
    <p:sldLayoutId id="2147483707" r:id="rId28"/>
    <p:sldLayoutId id="2147483733" r:id="rId29"/>
    <p:sldLayoutId id="2147483747" r:id="rId30"/>
    <p:sldLayoutId id="2147483748" r:id="rId31"/>
    <p:sldLayoutId id="2147483783" r:id="rId32"/>
    <p:sldLayoutId id="2147483765" r:id="rId33"/>
    <p:sldLayoutId id="2147483764" r:id="rId34"/>
    <p:sldLayoutId id="2147483725" r:id="rId35"/>
    <p:sldLayoutId id="2147483746" r:id="rId36"/>
    <p:sldLayoutId id="2147483766" r:id="rId37"/>
    <p:sldLayoutId id="2147483767" r:id="rId38"/>
    <p:sldLayoutId id="2147483772" r:id="rId39"/>
    <p:sldLayoutId id="2147483773" r:id="rId40"/>
    <p:sldLayoutId id="2147483719" r:id="rId41"/>
    <p:sldLayoutId id="2147483744" r:id="rId42"/>
    <p:sldLayoutId id="2147483745" r:id="rId43"/>
    <p:sldLayoutId id="2147483768" r:id="rId44"/>
    <p:sldLayoutId id="2147483769" r:id="rId45"/>
    <p:sldLayoutId id="2147483660" r:id="rId4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kursmateriell.dfo.no/src/index_del3_lonnsjustering.htm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rbeidsgiver.dfo.no/sites/default/files/2022-04/den_norske_modellen_podkast_transkripsjon.pdf" TargetMode="External"/><Relationship Id="rId3" Type="http://schemas.openxmlformats.org/officeDocument/2006/relationships/hyperlink" Target="https://www.regjeringen.no/no/dokumenter/hta-2018-2020/id696502/" TargetMode="External"/><Relationship Id="rId7" Type="http://schemas.openxmlformats.org/officeDocument/2006/relationships/hyperlink" Target="https://soundcloud.com/digdir_no/den-norske-modellen" TargetMode="External"/><Relationship Id="rId2" Type="http://schemas.openxmlformats.org/officeDocument/2006/relationships/hyperlink" Target="https://arbeidsgiver.difi.no/strategisk-hr-og-ledelse/partssamarbeid-og-medbestemmelse/ledere-med-personalansvar/medbestemmelse-i-lonnsutvik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vdata.no/dokument/SPHPM/pm-2018-10?userID=98676&amp;notificationKey=05f8d4702898676" TargetMode="External"/><Relationship Id="rId11" Type="http://schemas.openxmlformats.org/officeDocument/2006/relationships/hyperlink" Target="https://arbeidsgiver.difi.no/ressurser-og-verktoy/e-laeringskurs/samarbeid-og-medbestemmelse" TargetMode="External"/><Relationship Id="rId5" Type="http://schemas.openxmlformats.org/officeDocument/2006/relationships/hyperlink" Target="https://arbeidsgiver.difi.no/lonn-goder-og-reise/lonnsforhandlinger" TargetMode="External"/><Relationship Id="rId10" Type="http://schemas.openxmlformats.org/officeDocument/2006/relationships/hyperlink" Target="https://vimeo.com/170759181" TargetMode="External"/><Relationship Id="rId4" Type="http://schemas.openxmlformats.org/officeDocument/2006/relationships/hyperlink" Target="https://arbeidsgiver.dfo.no/lonn-goder-og-reise/lonnssystemet-i-staten-lonn-og-lonnsutvikling" TargetMode="External"/><Relationship Id="rId9" Type="http://schemas.openxmlformats.org/officeDocument/2006/relationships/hyperlink" Target="https://arbeidsgiver.dfo.no/sites/default/files/the_norwegian_model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BA7CD3-5CDE-4B83-9B85-554FD83F0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Lønnsutvikling og lønnsforhandlinger i staten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CDBFD39-A44A-4B1E-BAAA-BB9611B80D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Dette dokumentet er laget for ledere i staten. Det er en generell veiledning som også virksomhetene kan tilpasse og bruke i opplæring av sine ledere.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011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73D2A3-1D14-459D-AF09-BC80F85E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Hva består den totale lønnspakken av?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359930-A677-48F8-A36C-42C4811904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4" y="1312863"/>
            <a:ext cx="7540625" cy="423227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b-NO" sz="2000" dirty="0"/>
              <a:t>Den totale lønnspakken bestå av mer enn lønn.</a:t>
            </a:r>
          </a:p>
          <a:p>
            <a:pPr>
              <a:lnSpc>
                <a:spcPct val="120000"/>
              </a:lnSpc>
            </a:pPr>
            <a:r>
              <a:rPr lang="nb-NO" sz="2000" dirty="0"/>
              <a:t>I staten har vi konkurransedyktige fellesordninger, og flere virksomheter egne ordninger. Sett deg inn i hva din virksomhet tilbyr.</a:t>
            </a:r>
          </a:p>
          <a:p>
            <a:pPr>
              <a:lnSpc>
                <a:spcPct val="120000"/>
              </a:lnSpc>
            </a:pPr>
            <a:r>
              <a:rPr lang="nb-NO" sz="2000" dirty="0"/>
              <a:t>Du kan motivere og belønne med mer enn lønn!</a:t>
            </a:r>
          </a:p>
          <a:p>
            <a:pPr lvl="1" fontAlgn="base"/>
            <a:r>
              <a:rPr lang="nb-NO" sz="1800" dirty="0"/>
              <a:t>I Statsansatte undersøkelsen 2021, viser resultatet at kompetanse er en av de viktigste driveren for jobbengasjement. Muligheten til å bruke og utvikle sin kompetanse kan handle om:</a:t>
            </a:r>
            <a:r>
              <a:rPr lang="en-US" sz="1800" dirty="0"/>
              <a:t>​</a:t>
            </a:r>
          </a:p>
          <a:p>
            <a:pPr lvl="2" fontAlgn="base"/>
            <a:r>
              <a:rPr lang="nb-NO" dirty="0"/>
              <a:t>kompetanseutvikling i arbeidshverdagen</a:t>
            </a:r>
            <a:r>
              <a:rPr lang="en-US" dirty="0"/>
              <a:t>​</a:t>
            </a:r>
          </a:p>
          <a:p>
            <a:pPr lvl="2" fontAlgn="base"/>
            <a:r>
              <a:rPr lang="nb-NO" dirty="0"/>
              <a:t>faglige utfordringer</a:t>
            </a:r>
            <a:r>
              <a:rPr lang="en-US" dirty="0"/>
              <a:t>​</a:t>
            </a:r>
          </a:p>
          <a:p>
            <a:pPr lvl="2" fontAlgn="base"/>
            <a:r>
              <a:rPr lang="nb-NO" dirty="0"/>
              <a:t>variasjon i arbeidsoppgaver</a:t>
            </a:r>
            <a:r>
              <a:rPr lang="en-US" dirty="0"/>
              <a:t>​</a:t>
            </a:r>
          </a:p>
          <a:p>
            <a:pPr lvl="2" fontAlgn="base"/>
            <a:r>
              <a:rPr lang="nb-NO" dirty="0"/>
              <a:t>innflytelse på hvordan man løser arbeidsoppgaver</a:t>
            </a:r>
            <a:r>
              <a:rPr lang="en-US" dirty="0"/>
              <a:t>​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A71D6A94-0B17-4B1F-AD9D-BA0DB08CE1A5}"/>
              </a:ext>
            </a:extLst>
          </p:cNvPr>
          <p:cNvSpPr/>
          <p:nvPr/>
        </p:nvSpPr>
        <p:spPr>
          <a:xfrm>
            <a:off x="8419171" y="1918009"/>
            <a:ext cx="3661316" cy="39140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I staten har vi gode fellesordninger som: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Fleksitid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Overtid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Arbeidstid på reise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Pensjon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Forsikring</a:t>
            </a:r>
          </a:p>
          <a:p>
            <a:endParaRPr lang="nb-NO" altLang="nb-NO" sz="1400" dirty="0">
              <a:solidFill>
                <a:schemeClr val="tx1"/>
              </a:solidFill>
            </a:endParaRPr>
          </a:p>
          <a:p>
            <a:r>
              <a:rPr lang="nb-NO" altLang="nb-NO" dirty="0">
                <a:solidFill>
                  <a:schemeClr val="tx1"/>
                </a:solidFill>
              </a:rPr>
              <a:t>I tillegg har noen virksomheter egen særavtaler. </a:t>
            </a:r>
          </a:p>
          <a:p>
            <a:r>
              <a:rPr lang="nb-NO" altLang="nb-NO" dirty="0">
                <a:solidFill>
                  <a:schemeClr val="tx1"/>
                </a:solidFill>
              </a:rPr>
              <a:t>En del virksomheter har også laget egne karriereveier og utviklingsløp. </a:t>
            </a:r>
          </a:p>
        </p:txBody>
      </p:sp>
    </p:spTree>
    <p:extLst>
      <p:ext uri="{BB962C8B-B14F-4D97-AF65-F5344CB8AC3E}">
        <p14:creationId xmlns:p14="http://schemas.microsoft.com/office/powerpoint/2010/main" val="37330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904BD2CC-F01D-457E-85EC-E27675A6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</p:spPr>
        <p:txBody>
          <a:bodyPr/>
          <a:lstStyle/>
          <a:p>
            <a:r>
              <a:rPr lang="nb-NO" dirty="0"/>
              <a:t>Dilemmatrening</a:t>
            </a:r>
            <a:endParaRPr lang="en-US" dirty="0"/>
          </a:p>
        </p:txBody>
      </p:sp>
      <p:pic>
        <p:nvPicPr>
          <p:cNvPr id="4" name="Plassholder for innhold 3">
            <a:hlinkClick r:id="rId2"/>
            <a:extLst>
              <a:ext uri="{FF2B5EF4-FFF2-40B4-BE49-F238E27FC236}">
                <a16:creationId xmlns:a16="http://schemas.microsoft.com/office/drawing/2014/main" id="{733CCB66-1C76-4FDF-8CB9-3A7BA90BC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2063" y="1143000"/>
            <a:ext cx="4849402" cy="5479696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FD59325-84F7-46AB-B868-34203113F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8832" y="1474891"/>
            <a:ext cx="5750872" cy="4806950"/>
          </a:xfrm>
        </p:spPr>
        <p:txBody>
          <a:bodyPr/>
          <a:lstStyle/>
          <a:p>
            <a:r>
              <a:rPr lang="nb-NO" sz="2000" b="1" dirty="0"/>
              <a:t>Når du får lønnskrav fra den ansatte: </a:t>
            </a:r>
            <a:r>
              <a:rPr lang="nb-NO" sz="2000" dirty="0"/>
              <a:t>Du og den enkelte ansatte kan ikke forhandle lønn eller endringer i stillingskode. Det skal forhandles av partene.</a:t>
            </a:r>
          </a:p>
          <a:p>
            <a:endParaRPr lang="nb-NO" sz="2000" dirty="0"/>
          </a:p>
          <a:p>
            <a:r>
              <a:rPr lang="nb-NO" sz="2000" dirty="0"/>
              <a:t>I filmen «Lønnsjustering» får leder lønnskrav fra to av sine ansatte. Se hvilke dilemmaer leder møter, handlingsrommet og samarbeidet med tillitsvalgte. </a:t>
            </a:r>
            <a:r>
              <a:rPr lang="nb-NO" sz="2000" dirty="0">
                <a:hlinkClick r:id="rId2"/>
              </a:rPr>
              <a:t>Klikk på lenken </a:t>
            </a:r>
            <a:r>
              <a:rPr lang="nb-NO" sz="2000" dirty="0"/>
              <a:t>for å gjennomføre dilemmatreningen fra e-læringen Samarbeid og medbestemmelse.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84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9C03F-79BF-4FFB-8CA2-F7D248E5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Nyttige lenker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F40DF3-16EE-4337-9D75-3C42E39458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39750" indent="-539750"/>
            <a:r>
              <a:rPr lang="nb-NO" dirty="0">
                <a:hlinkClick r:id="rId2"/>
              </a:rPr>
              <a:t>Medbestemmelse i lønnsutvikling </a:t>
            </a:r>
            <a:r>
              <a:rPr lang="nb-NO" dirty="0"/>
              <a:t>på Arbeidsgiverportalen </a:t>
            </a:r>
            <a:endParaRPr lang="nb-NO" dirty="0">
              <a:hlinkClick r:id="rId3"/>
            </a:endParaRPr>
          </a:p>
          <a:p>
            <a:pPr marL="539750" indent="-539750"/>
            <a:r>
              <a:rPr lang="nb-NO" dirty="0">
                <a:hlinkClick r:id="rId4"/>
              </a:rPr>
              <a:t>Om lønnssystemet i staten </a:t>
            </a:r>
            <a:r>
              <a:rPr lang="nb-NO" dirty="0"/>
              <a:t>på Arbeidsgiverportalen</a:t>
            </a:r>
            <a:endParaRPr lang="nb-NO" dirty="0">
              <a:hlinkClick r:id="rId5"/>
            </a:endParaRPr>
          </a:p>
          <a:p>
            <a:pPr marL="539750" indent="-539750"/>
            <a:r>
              <a:rPr lang="nb-NO" dirty="0">
                <a:hlinkClick r:id="rId5"/>
              </a:rPr>
              <a:t>Lønnsforhandlinger</a:t>
            </a:r>
            <a:r>
              <a:rPr lang="nb-NO" dirty="0"/>
              <a:t> på Arbeidsgiverportalen</a:t>
            </a:r>
            <a:endParaRPr lang="nb-NO" dirty="0">
              <a:cs typeface="Arial"/>
            </a:endParaRPr>
          </a:p>
          <a:p>
            <a:pPr marL="539750" indent="-539750"/>
            <a:r>
              <a:rPr lang="nb-NO" dirty="0">
                <a:hlinkClick r:id="rId3"/>
              </a:rPr>
              <a:t>Hovedtariffavtalene </a:t>
            </a:r>
            <a:r>
              <a:rPr lang="nb-NO" dirty="0"/>
              <a:t> </a:t>
            </a:r>
            <a:r>
              <a:rPr lang="nb-NO" dirty="0">
                <a:cs typeface="Arial"/>
              </a:rPr>
              <a:t>(regjeringen.no)</a:t>
            </a:r>
            <a:endParaRPr lang="nb-NO" dirty="0">
              <a:hlinkClick r:id="rId6"/>
            </a:endParaRPr>
          </a:p>
          <a:p>
            <a:pPr marL="539750" indent="-539750"/>
            <a:r>
              <a:rPr lang="nb-NO" dirty="0">
                <a:hlinkClick r:id="rId7"/>
              </a:rPr>
              <a:t>«Den norske modellen»</a:t>
            </a:r>
            <a:r>
              <a:rPr lang="nb-NO" dirty="0">
                <a:cs typeface="Arial"/>
                <a:hlinkClick r:id="rId7"/>
              </a:rPr>
              <a:t> </a:t>
            </a:r>
            <a:r>
              <a:rPr lang="nb-NO" dirty="0">
                <a:cs typeface="Arial"/>
              </a:rPr>
              <a:t>(podkast fra </a:t>
            </a:r>
            <a:r>
              <a:rPr lang="nb-NO" dirty="0" err="1">
                <a:cs typeface="Arial"/>
              </a:rPr>
              <a:t>Difi</a:t>
            </a:r>
            <a:r>
              <a:rPr lang="nb-NO" dirty="0">
                <a:cs typeface="Arial"/>
              </a:rPr>
              <a:t>)</a:t>
            </a:r>
          </a:p>
          <a:p>
            <a:pPr marL="755750" lvl="1" indent="-539750"/>
            <a:r>
              <a:rPr lang="nb-NO" dirty="0">
                <a:cs typeface="Arial"/>
                <a:hlinkClick r:id="rId8"/>
              </a:rPr>
              <a:t>Transkribert tekst på norsk «den norske modellen»</a:t>
            </a:r>
            <a:endParaRPr lang="nb-NO" dirty="0">
              <a:cs typeface="Arial"/>
            </a:endParaRPr>
          </a:p>
          <a:p>
            <a:pPr marL="755750" lvl="1" indent="-539750"/>
            <a:r>
              <a:rPr lang="nb-NO" dirty="0">
                <a:cs typeface="Arial"/>
                <a:hlinkClick r:id="rId9"/>
              </a:rPr>
              <a:t>Transkribert tekst på engelsk «den norske modellen»</a:t>
            </a:r>
            <a:endParaRPr lang="nb-NO" dirty="0">
              <a:cs typeface="Arial"/>
            </a:endParaRPr>
          </a:p>
          <a:p>
            <a:pPr marL="539750" indent="-539750"/>
            <a:r>
              <a:rPr lang="nb-NO" dirty="0">
                <a:hlinkClick r:id="rId10"/>
              </a:rPr>
              <a:t>Hva er hovedtariffavtalene?</a:t>
            </a:r>
            <a:r>
              <a:rPr lang="nb-NO" dirty="0"/>
              <a:t> (kort film fra </a:t>
            </a:r>
            <a:r>
              <a:rPr lang="nb-NO" dirty="0" err="1"/>
              <a:t>Difi</a:t>
            </a:r>
            <a:r>
              <a:rPr lang="nb-NO" dirty="0"/>
              <a:t>)</a:t>
            </a:r>
            <a:endParaRPr lang="nb-NO" dirty="0">
              <a:cs typeface="Arial"/>
            </a:endParaRPr>
          </a:p>
          <a:p>
            <a:pPr marL="539750" indent="-539750"/>
            <a:r>
              <a:rPr lang="nb-NO" dirty="0">
                <a:hlinkClick r:id="rId11"/>
              </a:rPr>
              <a:t>Samarbeid og medbestemmelse</a:t>
            </a:r>
            <a:r>
              <a:rPr lang="nb-NO" dirty="0"/>
              <a:t> (e-læring fra </a:t>
            </a:r>
            <a:r>
              <a:rPr lang="nb-NO" dirty="0" err="1"/>
              <a:t>Difi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60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09990A9-0D2A-0633-322F-F71F8214E6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6575" y="-689588"/>
            <a:ext cx="11101388" cy="689588"/>
          </a:xfrm>
        </p:spPr>
        <p:txBody>
          <a:bodyPr vert="horz" lIns="0" tIns="0" rIns="0" bIns="0" rtlCol="0" anchor="b" anchorCtr="0">
            <a:no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5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E4E657-582E-405E-BF32-E9143BC5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EE79C9-20AB-4CFB-AE49-FB9BBC9A8C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Hvordan skjer lønnsutvikling i staten?</a:t>
            </a:r>
          </a:p>
          <a:p>
            <a:r>
              <a:rPr lang="nb-NO" dirty="0"/>
              <a:t>Hva er drøfting og forhandling?</a:t>
            </a:r>
          </a:p>
          <a:p>
            <a:r>
              <a:rPr lang="nb-NO" dirty="0"/>
              <a:t>Hvordan settes den økonomiske rammen i det årlige lønnsoppgjøret?​</a:t>
            </a:r>
          </a:p>
          <a:p>
            <a:r>
              <a:rPr lang="nb-NO" dirty="0"/>
              <a:t>Hva er leders ansvar i årlige lokale lønnsforhandlinger?</a:t>
            </a:r>
          </a:p>
          <a:p>
            <a:r>
              <a:rPr lang="nb-NO" dirty="0"/>
              <a:t>Hvordan forberede en lønnssamtale? </a:t>
            </a:r>
          </a:p>
          <a:p>
            <a:r>
              <a:rPr lang="nb-NO" dirty="0"/>
              <a:t>Hvordan gjennomføre en lønnssamtale?</a:t>
            </a:r>
          </a:p>
          <a:p>
            <a:r>
              <a:rPr lang="nb-NO" dirty="0"/>
              <a:t>Hva består den totale lønnspakken av?</a:t>
            </a:r>
          </a:p>
          <a:p>
            <a:r>
              <a:rPr lang="nb-NO" dirty="0"/>
              <a:t>Dilemmatrening: Når du får lønnskrav fra en ansatt.</a:t>
            </a:r>
          </a:p>
          <a:p>
            <a:r>
              <a:rPr lang="nb-NO" dirty="0"/>
              <a:t>Vedlegg: nyttige lenker</a:t>
            </a:r>
          </a:p>
        </p:txBody>
      </p:sp>
    </p:spTree>
    <p:extLst>
      <p:ext uri="{BB962C8B-B14F-4D97-AF65-F5344CB8AC3E}">
        <p14:creationId xmlns:p14="http://schemas.microsoft.com/office/powerpoint/2010/main" val="9369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2D011B-2551-46EF-96E3-BAC9882E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/>
              <a:t>Introduksjonstekst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986143-DE22-46FF-8A4E-EDD2E60D98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/>
            <a:r>
              <a:rPr lang="nb-NO" dirty="0"/>
              <a:t>Lønn er en av de viktigste, men ofte vanskeligste temaene for medarbeidere å snakke om. Følelser og forventninger hos medarbeider krever at du er profesjonell i disse samtalene. </a:t>
            </a:r>
            <a:r>
              <a:rPr lang="en-US" dirty="0"/>
              <a:t>​</a:t>
            </a:r>
          </a:p>
          <a:p>
            <a:pPr fontAlgn="base"/>
            <a:r>
              <a:rPr lang="nb-NO" dirty="0"/>
              <a:t>Ved å kjenne ditt ansvar og handlingsrom kan du: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skape gode dialoger rundt lønn og karriereutvikling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fremme lønnskrav som tydelig speiler behovet for kompetansen og de folkene du trenger for å levere på målene i din enhet </a:t>
            </a:r>
            <a:r>
              <a:rPr lang="en-US" dirty="0"/>
              <a:t>​</a:t>
            </a:r>
          </a:p>
          <a:p>
            <a:pPr fontAlgn="base"/>
            <a:r>
              <a:rPr lang="nb-NO" dirty="0"/>
              <a:t>I denne generelle veiledningen blir du kjent med ditt ansvar og handlingsrom i lønnsspørsmål knyttet til rekruttering og lønnsforhandlinger. </a:t>
            </a:r>
            <a:r>
              <a:rPr lang="en-US" dirty="0"/>
              <a:t>​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72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2CFB62-7BA3-4925-827C-489D3F93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skjer lønnsutvikling i staten?</a:t>
            </a:r>
          </a:p>
        </p:txBody>
      </p:sp>
      <p:graphicFrame>
        <p:nvGraphicFramePr>
          <p:cNvPr id="5" name="Plassholder for innhold 3" descr="Tidslinje som viser lønnsjustering innen ett år, tid for årlige forhandlinger i stat og lokalt og sist lokale lønnsforhandlinger,">
            <a:extLst>
              <a:ext uri="{FF2B5EF4-FFF2-40B4-BE49-F238E27FC236}">
                <a16:creationId xmlns:a16="http://schemas.microsoft.com/office/drawing/2014/main" id="{290E05D6-1F03-4D81-891B-0D3C6CE5B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616067"/>
              </p:ext>
            </p:extLst>
          </p:nvPr>
        </p:nvGraphicFramePr>
        <p:xfrm>
          <a:off x="950259" y="1154719"/>
          <a:ext cx="10472550" cy="535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7B11F810-4529-493F-9E3C-45163517DF80}"/>
              </a:ext>
            </a:extLst>
          </p:cNvPr>
          <p:cNvSpPr txBox="1"/>
          <p:nvPr/>
        </p:nvSpPr>
        <p:spPr>
          <a:xfrm>
            <a:off x="950259" y="5809130"/>
            <a:ext cx="9934200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Det er kun ved ansettelse at leder forhandler lønn med arbeidstaker. I alle senere situasjoner er det partene som behandler lønnsspørsmål. ​</a:t>
            </a:r>
          </a:p>
        </p:txBody>
      </p:sp>
    </p:spTree>
    <p:extLst>
      <p:ext uri="{BB962C8B-B14F-4D97-AF65-F5344CB8AC3E}">
        <p14:creationId xmlns:p14="http://schemas.microsoft.com/office/powerpoint/2010/main" val="17039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3D9A51-7DD5-481E-A5E0-1A8A7AB1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drøfting og forhandling?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74FD44-D60F-460F-AA4F-1A535E5DCD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Hva er drøfting?</a:t>
            </a:r>
          </a:p>
          <a:p>
            <a:pPr lvl="1"/>
            <a:r>
              <a:rPr lang="nb-NO" dirty="0"/>
              <a:t>Arbeidsgiver og tillitsvalgte forsøker å komme fram til en felles enighet. Det er arbeidsgiver som tar den endelige beslutningen. </a:t>
            </a:r>
          </a:p>
          <a:p>
            <a:r>
              <a:rPr lang="nb-NO" dirty="0"/>
              <a:t>Hva er forhandling?</a:t>
            </a:r>
          </a:p>
          <a:p>
            <a:pPr lvl="1"/>
            <a:r>
              <a:rPr lang="nb-NO" dirty="0"/>
              <a:t>Arbeidsgiver og tillitsvalgte skal komme fram til en felles enighet. Om det ikke skjer, blir det brudd og mekling.</a:t>
            </a:r>
          </a:p>
          <a:p>
            <a:r>
              <a:rPr lang="nb-NO" dirty="0"/>
              <a:t>Hvem i virksomheten kan drøfte og forhandle lønn?</a:t>
            </a:r>
          </a:p>
          <a:p>
            <a:pPr lvl="1"/>
            <a:r>
              <a:rPr lang="nb-NO" dirty="0"/>
              <a:t>Arbeidsgiver med fullmakt (ofte HR) og tillitsvalgte kan drøfte og forhandle lønn.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687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B8C91C-ADD1-40DE-AA30-EFEF4537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/>
              <a:t>Hvordan settes den økonomiske rammen i det årlige lønnsoppgjøret?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2BEE0B-DFFB-477B-891D-C3589BC893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/>
            <a:r>
              <a:rPr lang="nb-NO" dirty="0"/>
              <a:t>Hvert år gjennomføres det sentrale lønnsforhandlinger i staten. 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n-US" dirty="0"/>
          </a:p>
          <a:p>
            <a:pPr lvl="1" fontAlgn="base"/>
            <a:r>
              <a:rPr lang="nb-NO" dirty="0"/>
              <a:t>Den økonomiske rammen for årets oppgjør settes i de sentrale forhandlingene med Digitaliserings- og forvaltningsdepartementet (DFD) og hovedsammenslutningene i staten.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I forhandlingene besluttes hvor mye av den økonomiske rammen som skal gis som sentrale tillegg, og hvor mye som skal forhandles lokalt i de årlige lokale lønnsforhandlingene i virksomhetene . 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Det er to hovedtariffavtaler, en for Akademikerne og </a:t>
            </a:r>
            <a:r>
              <a:rPr lang="nb-NO" dirty="0" err="1"/>
              <a:t>Unio</a:t>
            </a:r>
            <a:r>
              <a:rPr lang="nb-NO" dirty="0"/>
              <a:t>, og en for LO og YS. </a:t>
            </a:r>
          </a:p>
        </p:txBody>
      </p:sp>
    </p:spTree>
    <p:extLst>
      <p:ext uri="{BB962C8B-B14F-4D97-AF65-F5344CB8AC3E}">
        <p14:creationId xmlns:p14="http://schemas.microsoft.com/office/powerpoint/2010/main" val="36249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1B76E1-2714-4D75-8555-CC64DBD3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leders ansvar i årlige lokale lønnsforhandlinger?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81D196-D14E-4328-AB58-33FB29184C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Leder har ansvar for å årlig vurdere lønnen til alle ansatte, også sykemeldte og de i permisjon. </a:t>
            </a:r>
          </a:p>
          <a:p>
            <a:r>
              <a:rPr lang="nb-NO" dirty="0"/>
              <a:t>Vurdering skal skje med bakgrunn i virksomhetens behov, dvs. etter fastsatte kriterier i virksomhetens lønnspolitikk. </a:t>
            </a:r>
          </a:p>
          <a:p>
            <a:r>
              <a:rPr lang="nb-NO" dirty="0"/>
              <a:t>Leder har ansvar for å sende lønnsforslag på medarbeiderne som han/hun vil fremme i det lokale lønnsoppgjøret. </a:t>
            </a:r>
          </a:p>
          <a:p>
            <a:r>
              <a:rPr lang="nb-NO" dirty="0"/>
              <a:t>Alle medarbeidere har rett på en årlige samtale hvor dere ser på kompetanse, ansvar, lønn og karriereutvikling.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174F1675-650C-4D2A-A2D2-9456C3FB5744}"/>
              </a:ext>
            </a:extLst>
          </p:cNvPr>
          <p:cNvSpPr/>
          <p:nvPr/>
        </p:nvSpPr>
        <p:spPr>
          <a:xfrm>
            <a:off x="2366682" y="5396753"/>
            <a:ext cx="6571130" cy="8426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Kontakt HR i din virksomhet for å høre om  rutiner og frister i lønnsforhandlinger hos dere.​</a:t>
            </a:r>
            <a:endParaRPr lang="nb-N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F66577-66C7-4C61-AAE5-028F7363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forberede en lønnssamtale?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08279E-8BB2-4574-B833-66B522CE04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5" y="1717676"/>
            <a:ext cx="7791637" cy="423227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nb-NO" sz="2000" dirty="0"/>
              <a:t>Innkall til et kort møte, 15 min. eller en ½ time.</a:t>
            </a:r>
          </a:p>
          <a:p>
            <a:pPr>
              <a:lnSpc>
                <a:spcPct val="110000"/>
              </a:lnSpc>
            </a:pPr>
            <a:r>
              <a:rPr lang="nb-NO" sz="2000" dirty="0"/>
              <a:t>Ha en kort agenda som inneholder: 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Medarbeiders forventinger og ønsker.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Informasjon om de økonomiske rammene for oppgjøret.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Hvordan du kommer til å spille inn krav for dine ansatte.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Forklare at </a:t>
            </a:r>
            <a:r>
              <a:rPr lang="nb-NO" sz="1400" dirty="0"/>
              <a:t>det</a:t>
            </a:r>
            <a:r>
              <a:rPr lang="nb-NO" sz="1800" dirty="0"/>
              <a:t> er forhandlinger, og at du derfor ikke kan love noe.</a:t>
            </a:r>
          </a:p>
          <a:p>
            <a:pPr>
              <a:lnSpc>
                <a:spcPct val="110000"/>
              </a:lnSpc>
            </a:pPr>
            <a:r>
              <a:rPr lang="nb-NO" sz="2000" dirty="0"/>
              <a:t>Forbered deg godt til lønnssamtalen: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Med bakgrunn i kriteriene i lønnspolitikken vurderer du medarbeideren. Det bør være sammenheng mellom tilbakemeldinger du har gitt gjennom året og vurderingen du gjør.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Gjør en intern lønnssammenlikning i gruppen din, og vurder om medarbeider er riktig plassert i forhold til kompetanse, ansvar og likelønn. Sammenlikn eventuelt også mot eksterne statistikker, og se på hva tilsvarende nyrekrutterte i virksomheten tjener.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5F441704-C555-431F-8509-22D9114CE081}"/>
              </a:ext>
            </a:extLst>
          </p:cNvPr>
          <p:cNvSpPr/>
          <p:nvPr/>
        </p:nvSpPr>
        <p:spPr>
          <a:xfrm>
            <a:off x="8474927" y="1721224"/>
            <a:ext cx="3512634" cy="3445727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Medarbeider vil vanligvis gi innspill med bakgrunn 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Egen måloppnåelse og resultater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Tilbakemeldinger du har gitt gjennom året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Lønnsstatistikk på eget fagområde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Lønn i forhold til kolleger som gjør samme jobb</a:t>
            </a:r>
          </a:p>
        </p:txBody>
      </p:sp>
    </p:spTree>
    <p:extLst>
      <p:ext uri="{BB962C8B-B14F-4D97-AF65-F5344CB8AC3E}">
        <p14:creationId xmlns:p14="http://schemas.microsoft.com/office/powerpoint/2010/main" val="37909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29F563-0EBD-4C4A-9F37-03CDE195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Hvordan gjennomføre lønnssamtalen?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957AC5-6880-4DC6-9554-11CCF1D0B7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9011" y="1315845"/>
            <a:ext cx="7939013" cy="423227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b-NO" altLang="nb-NO" sz="2000" dirty="0"/>
              <a:t>Gjennomføring av lønnssamtalen: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Hold deg til agendaen du har sendt ut på forhånd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Lytt til medarbeiders krav og innspill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Få frem positive resultater 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Forklar at forhandlinger gjør at resultatet kan bli endret i forhold til dine prioriteringer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Si at som leder har du ikke kontroll over det endelige resultatet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Forklar at det er begrenset med midler, og at du må gjøre en prioritering av dine ansatte</a:t>
            </a:r>
          </a:p>
          <a:p>
            <a:pPr>
              <a:lnSpc>
                <a:spcPct val="120000"/>
              </a:lnSpc>
            </a:pPr>
            <a:r>
              <a:rPr lang="nb-NO" altLang="nb-NO" sz="2000" dirty="0"/>
              <a:t>Formidling av resultatet til de som ikke fikk som forventet: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Du kan si at du fortsatt vil jobbe for at vedkomne skal ha en lønnsutvikling, men vær realistisk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Vær motiverende og løft frem andre belønningsfaktorer som for eksempel muligheter for nye oppgaver, kompetanseheving med mer.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F4EDF1EC-E545-43DF-9D85-547A6B834DC7}"/>
              </a:ext>
            </a:extLst>
          </p:cNvPr>
          <p:cNvSpPr/>
          <p:nvPr/>
        </p:nvSpPr>
        <p:spPr>
          <a:xfrm>
            <a:off x="8073483" y="1561170"/>
            <a:ext cx="3824868" cy="39809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nb-NO" altLang="nb-NO" dirty="0">
                <a:solidFill>
                  <a:schemeClr val="tx1"/>
                </a:solidFill>
              </a:rPr>
              <a:t>Dårlige argumenter:</a:t>
            </a:r>
          </a:p>
          <a:p>
            <a:pPr>
              <a:lnSpc>
                <a:spcPct val="90000"/>
              </a:lnSpc>
            </a:pPr>
            <a:endParaRPr lang="nb-NO" altLang="nb-NO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Kort tilbakemelding i gangen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Det er organisasjonene som ikke prioriterte deg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Du får sikkert noe neste år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Jeg vil satse på (2.5.3) særlig tillegg for deg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Du må stå på litt ekstra fremover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Direktøren har nok ikke prioritert deg høyt nok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Jeg rakk ikke å snakke med deg før nå</a:t>
            </a:r>
          </a:p>
        </p:txBody>
      </p:sp>
    </p:spTree>
    <p:extLst>
      <p:ext uri="{BB962C8B-B14F-4D97-AF65-F5344CB8AC3E}">
        <p14:creationId xmlns:p14="http://schemas.microsoft.com/office/powerpoint/2010/main" val="3135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_NY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DFØ_14276_PPT mal_DEF2.pptx" id="{04966DC7-439F-2640-88E6-C083C4CCDB67}" vid="{126DF14E-E6F0-2844-B891-6B42A96FB21D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37D64B8-36B2-4243-B8A9-6D5F5F474809}">
  <we:reference id="wa104380506" version="1.3.0.0" store="nb-NO" storeType="OMEX"/>
  <we:alternateReferences>
    <we:reference id="wa104380506" version="1.3.0.0" store="WA10438050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1178</Words>
  <Application>Microsoft Office PowerPoint</Application>
  <PresentationFormat>Widescreen</PresentationFormat>
  <Paragraphs>121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Arial Regular</vt:lpstr>
      <vt:lpstr>System Font Regular</vt:lpstr>
      <vt:lpstr>DFØ ppt mal</vt:lpstr>
      <vt:lpstr>Lønnsutvikling og lønnsforhandlinger i staten</vt:lpstr>
      <vt:lpstr>Innhold</vt:lpstr>
      <vt:lpstr>Introduksjonstekst</vt:lpstr>
      <vt:lpstr>Hvordan skjer lønnsutvikling i staten?</vt:lpstr>
      <vt:lpstr>Hva er drøfting og forhandling?</vt:lpstr>
      <vt:lpstr>Hvordan settes den økonomiske rammen i det årlige lønnsoppgjøret?</vt:lpstr>
      <vt:lpstr>Hva er leders ansvar i årlige lokale lønnsforhandlinger?</vt:lpstr>
      <vt:lpstr>Hvordan forberede en lønnssamtale? </vt:lpstr>
      <vt:lpstr>Hvordan gjennomføre lønnssamtalen?</vt:lpstr>
      <vt:lpstr>Hva består den totale lønnspakken av?</vt:lpstr>
      <vt:lpstr>Dilemmatrening</vt:lpstr>
      <vt:lpstr>Nyttige lenker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2022-06-20T08:33:06Z</dcterms:created>
  <dcterms:modified xsi:type="dcterms:W3CDTF">2024-11-27T19:10:19Z</dcterms:modified>
</cp:coreProperties>
</file>