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71" r:id="rId2"/>
    <p:sldId id="270" r:id="rId3"/>
    <p:sldId id="268" r:id="rId4"/>
    <p:sldId id="267" r:id="rId5"/>
    <p:sldId id="266" r:id="rId6"/>
    <p:sldId id="265" r:id="rId7"/>
    <p:sldId id="264" r:id="rId8"/>
    <p:sldId id="262" r:id="rId9"/>
    <p:sldId id="261" r:id="rId10"/>
    <p:sldId id="263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Forfatte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CFD5EA"/>
    <a:srgbClr val="FBE5D6"/>
    <a:srgbClr val="FFFFFF"/>
    <a:srgbClr val="003848"/>
    <a:srgbClr val="CCEEE6"/>
    <a:srgbClr val="CCECF9"/>
    <a:srgbClr val="056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59F942-C499-FA2D-11D2-C7569108B73D}" v="425" dt="2023-11-21T13:25:19.717"/>
    <p1510:client id="{614ED4E7-D146-41FF-966B-3F3F41654F47}" v="168" dt="2023-11-21T13:32:54.899"/>
    <p1510:client id="{C495F356-83AA-4B82-8BAF-198E01F8CAD9}" v="23" dt="2023-11-21T14:25:11.986"/>
    <p1510:client id="{CDDCD893-0E0B-4E11-8A40-64A1F48C22B8}" v="6" dt="2023-11-21T09:43:16.6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24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35303-3225-45FD-A93E-77E5BC4AF3EA}" type="datetimeFigureOut">
              <a:t>21.11.2023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B82E4-DA0E-4723-AD10-0578828DD211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194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>
              <a:solidFill>
                <a:srgbClr val="343566"/>
              </a:solidFill>
              <a:latin typeface="Source Sans Pro"/>
              <a:ea typeface="Source Sans Pro"/>
              <a:cs typeface="Arial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fld id="{8B23B0E9-98D9-A04D-AF6B-E5FA66EF2D4F}" type="datetime1">
              <a:rPr lang="nb-NO" smtClean="0"/>
              <a:t>21.11.2023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622FB-343F-3A4F-848E-AB9F407A3C84}" type="slidenum">
              <a:rPr lang="nb-NO" smtClean="0"/>
              <a:pPr/>
              <a:t>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opptekst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nb-NO" sz="1100"/>
          </a:p>
        </p:txBody>
      </p:sp>
    </p:spTree>
    <p:extLst>
      <p:ext uri="{BB962C8B-B14F-4D97-AF65-F5344CB8AC3E}">
        <p14:creationId xmlns:p14="http://schemas.microsoft.com/office/powerpoint/2010/main" val="40252935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0612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9273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>
              <a:solidFill>
                <a:srgbClr val="343566"/>
              </a:solidFill>
              <a:latin typeface="Source Sans Pro"/>
              <a:ea typeface="Source Sans Pro"/>
              <a:cs typeface="Arial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fld id="{8B23B0E9-98D9-A04D-AF6B-E5FA66EF2D4F}" type="datetime1">
              <a:rPr lang="nb-NO" smtClean="0"/>
              <a:t>21.11.2023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7622FB-343F-3A4F-848E-AB9F407A3C84}" type="slidenum">
              <a:rPr lang="nb-NO" smtClean="0"/>
              <a:pPr/>
              <a:t>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opptekst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nb-NO" sz="1100"/>
          </a:p>
        </p:txBody>
      </p:sp>
    </p:spTree>
    <p:extLst>
      <p:ext uri="{BB962C8B-B14F-4D97-AF65-F5344CB8AC3E}">
        <p14:creationId xmlns:p14="http://schemas.microsoft.com/office/powerpoint/2010/main" val="3429582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8156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9413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9790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697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4206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90510" indent="-190510">
              <a:lnSpc>
                <a:spcPts val="2333"/>
              </a:lnSpc>
              <a:spcBef>
                <a:spcPct val="0"/>
              </a:spcBef>
              <a:buFont typeface="Calibri,Sans-Serif"/>
              <a:buChar char="-"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4455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90510" indent="-190510">
              <a:lnSpc>
                <a:spcPts val="2333"/>
              </a:lnSpc>
              <a:spcBef>
                <a:spcPct val="0"/>
              </a:spcBef>
              <a:buFont typeface="Calibri,Sans-Serif"/>
              <a:buChar char="-"/>
            </a:pP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3E5AD7-456C-4573-BCEE-8BF150B881CA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977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576008-88BF-9668-18F7-36F3D9B5D6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650C934-82E5-B0BA-07FF-A9B10925C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85A37EE-F8B7-BA37-D260-166DAE422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6839F4F-B952-40EA-6BBA-6B5361E29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AB0CB83-8CFA-F969-8C20-4203177E7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70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EC7949-09AD-BCAC-B0D2-8FB8A9ED4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E8B4F72-AFFA-4647-1DB0-D1C5172EE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20CB8D4-7FB3-10A8-5F3D-24E76953F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8894C5F-BC82-B796-0C31-0118319B1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CFB7983-A4DC-68D5-25D6-02C64DF99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373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559249-6046-1C2A-4921-0F8B52989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D7555CC-4392-DF44-2411-F8289A7FA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F8C133B-80E3-BB7C-E1A8-29BD72E35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9F1E4E1-E450-20F8-6F3B-BF708D377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02DE1C0-0D58-B32C-9BBE-E1E5E9BAF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0792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om sid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31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406FFC-9CDB-ACD7-A7E9-EAD777128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1EF659-371C-71A0-21A9-C24FC9F71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1D7D408-E4E4-E86F-A460-23F91EC71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289547-6B48-21FF-6640-EE1A2463A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7F461F1-6009-EC11-F9F5-92E72CBCC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332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85497B-18BF-C6F2-262C-94AEA19F8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32E8101-C179-4E2C-383B-7459B5F3A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CE9D4DD-99DD-C676-AB37-56F3F0C24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066684-A0BF-CEC1-195E-9ED60B9DB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D6D98A7-E922-F256-3E80-868CEC32A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600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406601-A21B-CB78-1677-E22BA39CB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525337-11C8-5BBB-387D-5E7813F93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A15F1D5-BB42-D62C-16E5-77BBD5544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8F9CD0B-288C-33BE-E2C7-AB6319631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5214041-0CB8-7342-A626-03F4C2AC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F4C674B-DF47-B6E6-1874-5BA54F09C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186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4A7734-23FF-7A95-4151-E5700B5BB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C950232-E350-370B-D4F3-29270846D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F9EE477-35F2-7E4D-862B-FB5E0197A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1B76DAB-213B-1007-1AF1-96F8228E9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1EFC9C7-6E06-7A9E-52A2-7BE52753B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730E9B9-11E0-C8A5-302D-8D8336C50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675486F-2385-A6FC-CB43-57AB6AFB5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07608A2-A818-4C15-97E9-79FBC9A3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140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ACD7D0-615D-CD0E-6A4A-0053DD012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0607DA7-7E45-30A4-CAE9-D8B3D986B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22697FCC-0C87-3E11-E918-6048F0911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9367271-B520-5782-59C4-C511AC54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69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2F36BC2-14DB-6EC8-35AE-02619EA3A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6FBFEB4-EA70-3884-99B6-4DE24B17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134E7E9-B83A-E9C0-1CFD-9B05C74CF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621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9346A4-F219-5811-C202-990D9B99B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87081A9-1B1D-CC5D-E340-6787193E1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E0EE39C-6812-46E3-C8C8-865A062B3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52B9C55-0987-BBF0-EEE6-DB9D17F50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F310C97-2B7D-112F-0262-79666957C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88A572E-BD68-D166-4D7B-BD538589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057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8C3E94-CCD2-0893-C8D3-77C24C284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6C4753F-66B0-9FE1-E5E9-940ED89876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4AF0962-86EF-C909-252F-2152DEDA7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E2F0265-2E61-233B-2E14-9978C157A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9BD229-0164-4E8A-BAE0-EC3269053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ADFAA37-826E-9835-864F-B69923A27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863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C28CF95-1BF0-59BF-A00E-CF298C68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53B4372-A2BD-DC3E-87C2-D122059ED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159593-EBA9-C83E-6AA7-BD2CFC948E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6FE01-5B60-47ED-AC74-AE25ACB48494}" type="datetimeFigureOut">
              <a:rPr lang="nb-NO" smtClean="0"/>
              <a:t>21.11.2023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98621CF-7849-E100-CA04-C778605E9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85AA39-7851-E1C7-2151-93BB061AC9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7B255-DBD4-46C1-AB45-D2767632A98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772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irfo.sharepoint.com/:p:/s/Arbeidsgiversttte/ERpxMnuYrlRHp9EEBEKHUo8BDtsrwuHlw9w6p3xSgO3afw?e=cjsdu6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arbeidsgiver.dfo.no/ressurser-og-verktoy/maler-skjema-og-veiledere/studenter-i-praksis-en-veiledning-arbeidsgivere-2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rbeidsgiver.dfo.n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https://okstat.dfo.no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rbeidsgiver.dfo.n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https://okstat.dfo.no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aeringsplattformen.dfo.no/kursoversikt/forvaltningsreisen" TargetMode="External"/><Relationship Id="rId7" Type="http://schemas.openxmlformats.org/officeDocument/2006/relationships/hyperlink" Target="https://www.uutilsynet.no/veiledning/intro-til-universell-utforming/238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laeringsplattformen.dfo.no/nn/kursoversikt/la-sta-digital-veileder-utvikling-av-kompetansetiltak" TargetMode="External"/><Relationship Id="rId5" Type="http://schemas.openxmlformats.org/officeDocument/2006/relationships/hyperlink" Target="https://laeringsplattformen.dfo.no/kursoversikt/den-gylne-pennen-et-e-laeringskurs-i-klarsprak" TargetMode="External"/><Relationship Id="rId4" Type="http://schemas.openxmlformats.org/officeDocument/2006/relationships/hyperlink" Target="https://laeringsplattformen.dfo.no/kursoversikt/guide-deg-som-skal-lage-e-laeri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aeringsplattformen.dfo.no/kursoversikt/okonomikurs-laerlinger-i-state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laeringsplattformen.dfo.no/kursoversikt/hms-kurs-laerlinger-i-stat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tel 1">
            <a:extLst>
              <a:ext uri="{FF2B5EF4-FFF2-40B4-BE49-F238E27FC236}">
                <a16:creationId xmlns:a16="http://schemas.microsoft.com/office/drawing/2014/main" id="{65DA374B-964B-BD3A-6D65-478D269E886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24000" y="2989038"/>
            <a:ext cx="9144000" cy="23876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rPr>
              <a:t>Velkommen til oss i DFØ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60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rPr>
              <a:t>Rosa og </a:t>
            </a:r>
            <a:r>
              <a:rPr kumimoji="0" lang="nb-NO" sz="6000" b="0" i="0" u="none" strike="noStrike" kern="1200" cap="none" spc="0" normalizeH="0" baseline="0" noProof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rPr>
              <a:t>Jila</a:t>
            </a:r>
            <a:r>
              <a:rPr kumimoji="0" lang="nb-NO" sz="60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49777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tel 83">
            <a:extLst>
              <a:ext uri="{FF2B5EF4-FFF2-40B4-BE49-F238E27FC236}">
                <a16:creationId xmlns:a16="http://schemas.microsoft.com/office/drawing/2014/main" id="{A2830670-878B-6D8D-9F5A-743C9D1CF1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259610" y="462191"/>
            <a:ext cx="4389343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Prosjekter i praksisperioden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8A7364E0-55AB-E394-28A8-77EC21E6A823}"/>
              </a:ext>
            </a:extLst>
          </p:cNvPr>
          <p:cNvSpPr/>
          <p:nvPr/>
        </p:nvSpPr>
        <p:spPr>
          <a:xfrm>
            <a:off x="1976743" y="1502292"/>
            <a:ext cx="1996687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Prosjekt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985D45B1-4804-753A-EE57-3E606803F148}"/>
              </a:ext>
            </a:extLst>
          </p:cNvPr>
          <p:cNvSpPr/>
          <p:nvPr/>
        </p:nvSpPr>
        <p:spPr>
          <a:xfrm>
            <a:off x="4055034" y="1508673"/>
            <a:ext cx="6634108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Beskrivelse</a:t>
            </a: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27EA4C20-A24F-D2BD-D723-092D2440642A}"/>
              </a:ext>
            </a:extLst>
          </p:cNvPr>
          <p:cNvSpPr/>
          <p:nvPr/>
        </p:nvSpPr>
        <p:spPr>
          <a:xfrm>
            <a:off x="4064952" y="2769551"/>
            <a:ext cx="6634110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Læringsløp for bruk av virksomhetsplattformen</a:t>
            </a: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1B75E523-C1DA-B617-E84E-0267D2C4422F}"/>
              </a:ext>
            </a:extLst>
          </p:cNvPr>
          <p:cNvSpPr/>
          <p:nvPr/>
        </p:nvSpPr>
        <p:spPr>
          <a:xfrm>
            <a:off x="4064952" y="2183788"/>
            <a:ext cx="6634110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Bli kjent med verktøyet </a:t>
            </a:r>
            <a:r>
              <a:rPr lang="nb-NO" sz="1100" err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Articulate</a:t>
            </a:r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Rise og delta i utvikling av kurs</a:t>
            </a:r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9D713465-C2C1-31B3-F733-43CF0C7BE15A}"/>
              </a:ext>
            </a:extLst>
          </p:cNvPr>
          <p:cNvSpPr/>
          <p:nvPr/>
        </p:nvSpPr>
        <p:spPr>
          <a:xfrm>
            <a:off x="1986663" y="2763708"/>
            <a:ext cx="1996687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</a:t>
            </a:r>
            <a:r>
              <a:rPr lang="nb-NO" sz="1100" b="0" i="0" u="none" strike="noStrike" kern="1200" baseline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æringsplattformen og virksomhetsplattformen  ​</a:t>
            </a:r>
          </a:p>
        </p:txBody>
      </p:sp>
      <p:sp>
        <p:nvSpPr>
          <p:cNvPr id="57" name="Rektangel 56">
            <a:extLst>
              <a:ext uri="{FF2B5EF4-FFF2-40B4-BE49-F238E27FC236}">
                <a16:creationId xmlns:a16="http://schemas.microsoft.com/office/drawing/2014/main" id="{CC027560-D65B-9CA7-ADEB-3749333C0924}"/>
              </a:ext>
            </a:extLst>
          </p:cNvPr>
          <p:cNvSpPr/>
          <p:nvPr/>
        </p:nvSpPr>
        <p:spPr>
          <a:xfrm>
            <a:off x="1996583" y="2176006"/>
            <a:ext cx="1996686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b="0" i="0" u="none" strike="noStrike" kern="1200" baseline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Mikrokurs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395667F1-03EF-EC37-8429-5B9CB3C6D6D6}"/>
              </a:ext>
            </a:extLst>
          </p:cNvPr>
          <p:cNvSpPr/>
          <p:nvPr/>
        </p:nvSpPr>
        <p:spPr>
          <a:xfrm>
            <a:off x="4074872" y="3339094"/>
            <a:ext cx="6634110" cy="7525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Et verktøy til internbruk for hvordan å skrive godt på nett 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lt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934D7EFE-DEE4-BE1A-EE18-6F9D4BD34FBE}"/>
              </a:ext>
            </a:extLst>
          </p:cNvPr>
          <p:cNvSpPr/>
          <p:nvPr/>
        </p:nvSpPr>
        <p:spPr>
          <a:xfrm>
            <a:off x="1996583" y="3333251"/>
            <a:ext cx="1996687" cy="7525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Steg til en god nett-tekst ​</a:t>
            </a:r>
            <a:endParaRPr lang="nb-NO" sz="1100" b="0" i="0" u="none" strike="noStrike" kern="1200" baseline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7098F816-D439-2603-74B0-6FA580B9B9A1}"/>
              </a:ext>
            </a:extLst>
          </p:cNvPr>
          <p:cNvSpPr/>
          <p:nvPr/>
        </p:nvSpPr>
        <p:spPr>
          <a:xfrm>
            <a:off x="4064952" y="4138200"/>
            <a:ext cx="6634110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Tips fra student til ledere som ønsker å ta inn praksisstudenter  ​</a:t>
            </a:r>
          </a:p>
          <a:p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Ressurs:  </a:t>
            </a:r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  <a:hlinkClick r:id="rId4"/>
              </a:rPr>
              <a:t>Studenter i praksis - en veiledning for arbeidsgivere | Statens arbeidsgiverportal (dfo.no)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D0C226D-CC11-45FF-1340-1801FA8D8880}"/>
              </a:ext>
            </a:extLst>
          </p:cNvPr>
          <p:cNvSpPr/>
          <p:nvPr/>
        </p:nvSpPr>
        <p:spPr>
          <a:xfrm>
            <a:off x="1986663" y="4132357"/>
            <a:ext cx="1996687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rgbClr val="000000"/>
                </a:solidFill>
                <a:latin typeface="Source Sans Pro"/>
                <a:ea typeface="Source Sans Pro"/>
              </a:rPr>
              <a:t>Erfaringssak til Statens arbeidsgiverportal</a:t>
            </a:r>
            <a:endParaRPr lang="nb-NO" sz="1100" b="0" i="0" u="none" strike="noStrike" kern="1200" baseline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DE59FBE1-CBCB-76B4-5D3D-60D640A6BEF5}"/>
              </a:ext>
            </a:extLst>
          </p:cNvPr>
          <p:cNvSpPr/>
          <p:nvPr/>
        </p:nvSpPr>
        <p:spPr>
          <a:xfrm>
            <a:off x="4064952" y="4731745"/>
            <a:ext cx="6634110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Utvikle og forbedre kartleggingsverktøyet på OK stat sine nettsider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09A523C-552C-CA82-02E9-CC958002C5E9}"/>
              </a:ext>
            </a:extLst>
          </p:cNvPr>
          <p:cNvSpPr/>
          <p:nvPr/>
        </p:nvSpPr>
        <p:spPr>
          <a:xfrm>
            <a:off x="1986663" y="4725902"/>
            <a:ext cx="1996687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rgbClr val="000000"/>
                </a:solidFill>
                <a:latin typeface="Source Sans Pro"/>
                <a:ea typeface="Source Sans Pro"/>
              </a:rPr>
              <a:t>Kartleggingsverktøyet Kan vi ha lærling?</a:t>
            </a:r>
            <a:endParaRPr lang="nb-NO" sz="110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8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tel 83">
            <a:extLst>
              <a:ext uri="{FF2B5EF4-FFF2-40B4-BE49-F238E27FC236}">
                <a16:creationId xmlns:a16="http://schemas.microsoft.com/office/drawing/2014/main" id="{A2830670-878B-6D8D-9F5A-743C9D1CF1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180815" y="412785"/>
            <a:ext cx="5913799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Ofte brukte forkortelse i virksomheten</a:t>
            </a:r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0D46E044-B29D-E7DE-4DCE-5E82C7AB0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928622"/>
              </p:ext>
            </p:extLst>
          </p:nvPr>
        </p:nvGraphicFramePr>
        <p:xfrm>
          <a:off x="2073714" y="1557866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586">
                  <a:extLst>
                    <a:ext uri="{9D8B030D-6E8A-4147-A177-3AD203B41FA5}">
                      <a16:colId xmlns:a16="http://schemas.microsoft.com/office/drawing/2014/main" val="3535631344"/>
                    </a:ext>
                  </a:extLst>
                </a:gridCol>
                <a:gridCol w="6404414">
                  <a:extLst>
                    <a:ext uri="{9D8B030D-6E8A-4147-A177-3AD203B41FA5}">
                      <a16:colId xmlns:a16="http://schemas.microsoft.com/office/drawing/2014/main" val="17749291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>
                          <a:latin typeface="Source Sans Pro"/>
                        </a:rPr>
                        <a:t>Forkortelse </a:t>
                      </a:r>
                    </a:p>
                  </a:txBody>
                  <a:tcPr>
                    <a:solidFill>
                      <a:srgbClr val="00384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>
                          <a:latin typeface="Source Sans Pro"/>
                        </a:rPr>
                        <a:t>Forklaring </a:t>
                      </a:r>
                    </a:p>
                  </a:txBody>
                  <a:tcPr>
                    <a:solidFill>
                      <a:srgbClr val="0038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26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026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834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061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933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244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556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>
                        <a:latin typeface="Source Sans Pro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75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27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56F15137-F648-B3A6-808A-F4291567441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912546" y="754491"/>
            <a:ext cx="6366908" cy="107721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2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Tips: «sett inn bilde av kollegaene til studentene de kommende ukene» </a:t>
            </a:r>
          </a:p>
        </p:txBody>
      </p:sp>
      <p:pic>
        <p:nvPicPr>
          <p:cNvPr id="7" name="Grafikk 6" descr="Brukere kontur">
            <a:extLst>
              <a:ext uri="{FF2B5EF4-FFF2-40B4-BE49-F238E27FC236}">
                <a16:creationId xmlns:a16="http://schemas.microsoft.com/office/drawing/2014/main" id="{DC06EF12-2500-5D68-03CD-ACA8D06B1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90813" y="1178800"/>
            <a:ext cx="5427788" cy="542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764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tel 83">
            <a:extLst>
              <a:ext uri="{FF2B5EF4-FFF2-40B4-BE49-F238E27FC236}">
                <a16:creationId xmlns:a16="http://schemas.microsoft.com/office/drawing/2014/main" id="{A2830670-878B-6D8D-9F5A-743C9D1CF1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92635" y="2767280"/>
            <a:ext cx="4318811" cy="132343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000" b="1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UKE 1: </a:t>
            </a:r>
            <a:r>
              <a:rPr kumimoji="0" lang="nb-NO" sz="4000" b="0" i="0" u="none" strike="noStrike" kern="1200" cap="none" spc="0" normalizeH="0" baseline="0" noProof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Onboarding</a:t>
            </a:r>
            <a:endParaRPr kumimoji="0" lang="nb-NO" sz="4000" b="0" i="0" u="none" strike="noStrike" kern="1200" cap="none" spc="0" normalizeH="0" baseline="0" noProof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4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627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ktangel 40">
            <a:extLst>
              <a:ext uri="{FF2B5EF4-FFF2-40B4-BE49-F238E27FC236}">
                <a16:creationId xmlns:a16="http://schemas.microsoft.com/office/drawing/2014/main" id="{F9DAF21E-13FF-8A13-236E-6F9CF43BE3A8}"/>
              </a:ext>
            </a:extLst>
          </p:cNvPr>
          <p:cNvSpPr/>
          <p:nvPr/>
        </p:nvSpPr>
        <p:spPr>
          <a:xfrm>
            <a:off x="3307636" y="1153781"/>
            <a:ext cx="6595817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>
                <a:latin typeface="Source Sans Pro" panose="020B0503030403020204" pitchFamily="34" charset="0"/>
                <a:ea typeface="Source Sans Pro" panose="020B0503030403020204" pitchFamily="34" charset="0"/>
              </a:rPr>
              <a:t>Mandag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00564244-3A0B-450C-3176-25EB1EE61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65993" y="1153781"/>
            <a:ext cx="1421191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A1549F1B-15E1-7CBD-612E-A865AC2B3B74}"/>
              </a:ext>
            </a:extLst>
          </p:cNvPr>
          <p:cNvSpPr/>
          <p:nvPr/>
        </p:nvSpPr>
        <p:spPr>
          <a:xfrm>
            <a:off x="1765993" y="1759351"/>
            <a:ext cx="1421191" cy="1090395"/>
          </a:xfrm>
          <a:prstGeom prst="rect">
            <a:avLst/>
          </a:prstGeom>
          <a:solidFill>
            <a:srgbClr val="FDF1D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09:30 - 11:00</a:t>
            </a: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E95CA269-D616-F4AE-A3F2-D7AD1340E1BA}"/>
              </a:ext>
            </a:extLst>
          </p:cNvPr>
          <p:cNvSpPr/>
          <p:nvPr/>
        </p:nvSpPr>
        <p:spPr>
          <a:xfrm>
            <a:off x="3284890" y="1759350"/>
            <a:ext cx="3524058" cy="1090396"/>
          </a:xfrm>
          <a:prstGeom prst="rect">
            <a:avLst/>
          </a:prstGeom>
          <a:solidFill>
            <a:srgbClr val="CCEE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Velkommen</a:t>
            </a: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FFF517B0-29AA-5052-8DBC-34EDC0303C2B}"/>
              </a:ext>
            </a:extLst>
          </p:cNvPr>
          <p:cNvSpPr/>
          <p:nvPr/>
        </p:nvSpPr>
        <p:spPr>
          <a:xfrm>
            <a:off x="6906654" y="1759350"/>
            <a:ext cx="3001385" cy="1090394"/>
          </a:xfrm>
          <a:prstGeom prst="rect">
            <a:avLst/>
          </a:prstGeom>
          <a:solidFill>
            <a:srgbClr val="CCEE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Vi viser dere bygget og kontorlokalet. Utdeling av PC. Vi  gjennomgår plan for praksisperioden</a:t>
            </a:r>
          </a:p>
        </p:txBody>
      </p:sp>
      <p:pic>
        <p:nvPicPr>
          <p:cNvPr id="1026" name="Picture 2" descr="clock 10 icon">
            <a:extLst>
              <a:ext uri="{FF2B5EF4-FFF2-40B4-BE49-F238E27FC236}">
                <a16:creationId xmlns:a16="http://schemas.microsoft.com/office/drawing/2014/main" id="{4C9241B8-3BA9-4D0A-4464-761C63B84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24" y="1297007"/>
            <a:ext cx="228730" cy="228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ktangel 58">
            <a:extLst>
              <a:ext uri="{FF2B5EF4-FFF2-40B4-BE49-F238E27FC236}">
                <a16:creationId xmlns:a16="http://schemas.microsoft.com/office/drawing/2014/main" id="{D9ABEB00-7959-5D87-E30E-A7F30946A593}"/>
              </a:ext>
            </a:extLst>
          </p:cNvPr>
          <p:cNvSpPr/>
          <p:nvPr/>
        </p:nvSpPr>
        <p:spPr>
          <a:xfrm>
            <a:off x="3284890" y="2928464"/>
            <a:ext cx="3524058" cy="515182"/>
          </a:xfrm>
          <a:prstGeom prst="rect">
            <a:avLst/>
          </a:prstGeom>
          <a:solidFill>
            <a:srgbClr val="CCECF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Lunsj med seksjonen</a:t>
            </a:r>
          </a:p>
        </p:txBody>
      </p:sp>
      <p:sp>
        <p:nvSpPr>
          <p:cNvPr id="60" name="Rektangel 59">
            <a:extLst>
              <a:ext uri="{FF2B5EF4-FFF2-40B4-BE49-F238E27FC236}">
                <a16:creationId xmlns:a16="http://schemas.microsoft.com/office/drawing/2014/main" id="{70796C0D-CF69-2B42-A320-8D9780DCACAE}"/>
              </a:ext>
            </a:extLst>
          </p:cNvPr>
          <p:cNvSpPr/>
          <p:nvPr/>
        </p:nvSpPr>
        <p:spPr>
          <a:xfrm>
            <a:off x="3284890" y="3522365"/>
            <a:ext cx="3524058" cy="515182"/>
          </a:xfrm>
          <a:prstGeom prst="rect">
            <a:avLst/>
          </a:prstGeom>
          <a:solidFill>
            <a:srgbClr val="CCEE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Bli kjent med DFØ</a:t>
            </a:r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449DD977-EA73-73DC-B767-34DC1C9BE2CD}"/>
              </a:ext>
            </a:extLst>
          </p:cNvPr>
          <p:cNvSpPr/>
          <p:nvPr/>
        </p:nvSpPr>
        <p:spPr>
          <a:xfrm>
            <a:off x="3284890" y="4455203"/>
            <a:ext cx="3524058" cy="515182"/>
          </a:xfrm>
          <a:prstGeom prst="rect">
            <a:avLst/>
          </a:prstGeom>
          <a:solidFill>
            <a:srgbClr val="CCEE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Gjennomgang av verktøy og programvare</a:t>
            </a:r>
          </a:p>
        </p:txBody>
      </p:sp>
      <p:sp>
        <p:nvSpPr>
          <p:cNvPr id="63" name="Rektangel 62">
            <a:extLst>
              <a:ext uri="{FF2B5EF4-FFF2-40B4-BE49-F238E27FC236}">
                <a16:creationId xmlns:a16="http://schemas.microsoft.com/office/drawing/2014/main" id="{590D1937-B165-8942-E8FC-7AE7805B4130}"/>
              </a:ext>
            </a:extLst>
          </p:cNvPr>
          <p:cNvSpPr/>
          <p:nvPr/>
        </p:nvSpPr>
        <p:spPr>
          <a:xfrm>
            <a:off x="3284890" y="5050204"/>
            <a:ext cx="3524058" cy="515182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Tid på egen arbeidsplass</a:t>
            </a:r>
          </a:p>
        </p:txBody>
      </p:sp>
      <p:sp>
        <p:nvSpPr>
          <p:cNvPr id="67" name="Rektangel 66">
            <a:extLst>
              <a:ext uri="{FF2B5EF4-FFF2-40B4-BE49-F238E27FC236}">
                <a16:creationId xmlns:a16="http://schemas.microsoft.com/office/drawing/2014/main" id="{C03CB60F-D3C4-EE58-5B0C-911D27A1C69E}"/>
              </a:ext>
            </a:extLst>
          </p:cNvPr>
          <p:cNvSpPr/>
          <p:nvPr/>
        </p:nvSpPr>
        <p:spPr>
          <a:xfrm>
            <a:off x="6906654" y="2928464"/>
            <a:ext cx="3001385" cy="515182"/>
          </a:xfrm>
          <a:prstGeom prst="rect">
            <a:avLst/>
          </a:prstGeom>
          <a:solidFill>
            <a:srgbClr val="CCECF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Vi spiser felles lunsj med seksjonen</a:t>
            </a:r>
          </a:p>
        </p:txBody>
      </p:sp>
      <p:sp>
        <p:nvSpPr>
          <p:cNvPr id="69" name="Rektangel 68">
            <a:extLst>
              <a:ext uri="{FF2B5EF4-FFF2-40B4-BE49-F238E27FC236}">
                <a16:creationId xmlns:a16="http://schemas.microsoft.com/office/drawing/2014/main" id="{470AC482-A3F7-E958-DC38-B36DD32934A3}"/>
              </a:ext>
            </a:extLst>
          </p:cNvPr>
          <p:cNvSpPr/>
          <p:nvPr/>
        </p:nvSpPr>
        <p:spPr>
          <a:xfrm>
            <a:off x="6906654" y="3522365"/>
            <a:ext cx="3001385" cy="515182"/>
          </a:xfrm>
          <a:prstGeom prst="rect">
            <a:avLst/>
          </a:prstGeom>
          <a:solidFill>
            <a:srgbClr val="CCEE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Introduksjon til DFØ, med gjennomgang av organisasjonskartet og arbeidsoppgaver</a:t>
            </a:r>
          </a:p>
        </p:txBody>
      </p:sp>
      <p:sp>
        <p:nvSpPr>
          <p:cNvPr id="71" name="Rektangel 70">
            <a:extLst>
              <a:ext uri="{FF2B5EF4-FFF2-40B4-BE49-F238E27FC236}">
                <a16:creationId xmlns:a16="http://schemas.microsoft.com/office/drawing/2014/main" id="{DF903F2B-A8E0-B81A-64A5-BF3D3A2C06A3}"/>
              </a:ext>
            </a:extLst>
          </p:cNvPr>
          <p:cNvSpPr/>
          <p:nvPr/>
        </p:nvSpPr>
        <p:spPr>
          <a:xfrm>
            <a:off x="6906654" y="4465788"/>
            <a:ext cx="3001385" cy="515182"/>
          </a:xfrm>
          <a:prstGeom prst="rect">
            <a:avLst/>
          </a:prstGeom>
          <a:solidFill>
            <a:srgbClr val="CCEE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Vi går gjennom programvare, intranett, Teams, booking av  møterom etc.</a:t>
            </a:r>
          </a:p>
        </p:txBody>
      </p:sp>
      <p:sp>
        <p:nvSpPr>
          <p:cNvPr id="73" name="Rektangel 72">
            <a:extLst>
              <a:ext uri="{FF2B5EF4-FFF2-40B4-BE49-F238E27FC236}">
                <a16:creationId xmlns:a16="http://schemas.microsoft.com/office/drawing/2014/main" id="{FCAF75E9-ACCD-23BC-0BAE-C3C7BB183262}"/>
              </a:ext>
            </a:extLst>
          </p:cNvPr>
          <p:cNvSpPr/>
          <p:nvPr/>
        </p:nvSpPr>
        <p:spPr>
          <a:xfrm>
            <a:off x="6906654" y="5050204"/>
            <a:ext cx="3001385" cy="515182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Bli kjent med egen PC, område og arbeidsplassen</a:t>
            </a:r>
          </a:p>
        </p:txBody>
      </p:sp>
      <p:sp>
        <p:nvSpPr>
          <p:cNvPr id="79" name="Rektangel 78">
            <a:extLst>
              <a:ext uri="{FF2B5EF4-FFF2-40B4-BE49-F238E27FC236}">
                <a16:creationId xmlns:a16="http://schemas.microsoft.com/office/drawing/2014/main" id="{4B61FC94-2103-A851-2908-3B56989C0C38}"/>
              </a:ext>
            </a:extLst>
          </p:cNvPr>
          <p:cNvSpPr/>
          <p:nvPr/>
        </p:nvSpPr>
        <p:spPr>
          <a:xfrm>
            <a:off x="1765993" y="2928464"/>
            <a:ext cx="1421191" cy="515182"/>
          </a:xfrm>
          <a:prstGeom prst="rect">
            <a:avLst/>
          </a:prstGeom>
          <a:solidFill>
            <a:srgbClr val="FDF1D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11:00 - 11:30</a:t>
            </a:r>
          </a:p>
        </p:txBody>
      </p:sp>
      <p:sp>
        <p:nvSpPr>
          <p:cNvPr id="80" name="Rektangel 79">
            <a:extLst>
              <a:ext uri="{FF2B5EF4-FFF2-40B4-BE49-F238E27FC236}">
                <a16:creationId xmlns:a16="http://schemas.microsoft.com/office/drawing/2014/main" id="{CA50E15D-836E-D2FC-D53A-B2BC3AA6F2F3}"/>
              </a:ext>
            </a:extLst>
          </p:cNvPr>
          <p:cNvSpPr/>
          <p:nvPr/>
        </p:nvSpPr>
        <p:spPr>
          <a:xfrm>
            <a:off x="1765993" y="3536115"/>
            <a:ext cx="1421191" cy="515182"/>
          </a:xfrm>
          <a:prstGeom prst="rect">
            <a:avLst/>
          </a:prstGeom>
          <a:solidFill>
            <a:srgbClr val="FDF1D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12:00 - 12:45</a:t>
            </a:r>
          </a:p>
        </p:txBody>
      </p:sp>
      <p:sp>
        <p:nvSpPr>
          <p:cNvPr id="81" name="Rektangel 80">
            <a:extLst>
              <a:ext uri="{FF2B5EF4-FFF2-40B4-BE49-F238E27FC236}">
                <a16:creationId xmlns:a16="http://schemas.microsoft.com/office/drawing/2014/main" id="{DBB0D183-DE9D-9F9D-B2D1-4A90EAB90D99}"/>
              </a:ext>
            </a:extLst>
          </p:cNvPr>
          <p:cNvSpPr/>
          <p:nvPr/>
        </p:nvSpPr>
        <p:spPr>
          <a:xfrm>
            <a:off x="1765993" y="4471907"/>
            <a:ext cx="1421191" cy="515182"/>
          </a:xfrm>
          <a:prstGeom prst="rect">
            <a:avLst/>
          </a:prstGeom>
          <a:solidFill>
            <a:srgbClr val="FDF1D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13:00 - 14:00</a:t>
            </a:r>
          </a:p>
        </p:txBody>
      </p:sp>
      <p:sp>
        <p:nvSpPr>
          <p:cNvPr id="82" name="Rektangel 81">
            <a:extLst>
              <a:ext uri="{FF2B5EF4-FFF2-40B4-BE49-F238E27FC236}">
                <a16:creationId xmlns:a16="http://schemas.microsoft.com/office/drawing/2014/main" id="{2D3A5F53-9987-C4E2-8C34-B8B161AE6B17}"/>
              </a:ext>
            </a:extLst>
          </p:cNvPr>
          <p:cNvSpPr/>
          <p:nvPr/>
        </p:nvSpPr>
        <p:spPr>
          <a:xfrm>
            <a:off x="1765993" y="5050204"/>
            <a:ext cx="1421191" cy="515182"/>
          </a:xfrm>
          <a:prstGeom prst="rect">
            <a:avLst/>
          </a:prstGeom>
          <a:solidFill>
            <a:srgbClr val="FDF1D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14:00 - 15:00</a:t>
            </a:r>
          </a:p>
        </p:txBody>
      </p:sp>
      <p:sp>
        <p:nvSpPr>
          <p:cNvPr id="84" name="TekstSylinder 83">
            <a:extLst>
              <a:ext uri="{FF2B5EF4-FFF2-40B4-BE49-F238E27FC236}">
                <a16:creationId xmlns:a16="http://schemas.microsoft.com/office/drawing/2014/main" id="{A2830670-878B-6D8D-9F5A-743C9D1CF1A3}"/>
              </a:ext>
            </a:extLst>
          </p:cNvPr>
          <p:cNvSpPr txBox="1"/>
          <p:nvPr/>
        </p:nvSpPr>
        <p:spPr>
          <a:xfrm>
            <a:off x="1674937" y="413332"/>
            <a:ext cx="241604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UKE 1: Mandag</a:t>
            </a:r>
          </a:p>
          <a:p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5" name="Rektangel 94">
            <a:extLst>
              <a:ext uri="{FF2B5EF4-FFF2-40B4-BE49-F238E27FC236}">
                <a16:creationId xmlns:a16="http://schemas.microsoft.com/office/drawing/2014/main" id="{AD0B627A-2E3B-85A9-5A55-C807643FD259}"/>
              </a:ext>
            </a:extLst>
          </p:cNvPr>
          <p:cNvSpPr/>
          <p:nvPr/>
        </p:nvSpPr>
        <p:spPr>
          <a:xfrm>
            <a:off x="1765992" y="4114412"/>
            <a:ext cx="1421191" cy="294380"/>
          </a:xfrm>
          <a:prstGeom prst="rect">
            <a:avLst/>
          </a:prstGeom>
          <a:solidFill>
            <a:srgbClr val="FDF1D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12:45 - 13:00</a:t>
            </a:r>
          </a:p>
        </p:txBody>
      </p:sp>
      <p:sp>
        <p:nvSpPr>
          <p:cNvPr id="1024" name="Rektangel 1023">
            <a:extLst>
              <a:ext uri="{FF2B5EF4-FFF2-40B4-BE49-F238E27FC236}">
                <a16:creationId xmlns:a16="http://schemas.microsoft.com/office/drawing/2014/main" id="{029790CA-7C93-AB06-67AF-4696D74C9E50}"/>
              </a:ext>
            </a:extLst>
          </p:cNvPr>
          <p:cNvSpPr/>
          <p:nvPr/>
        </p:nvSpPr>
        <p:spPr>
          <a:xfrm>
            <a:off x="3284890" y="4120914"/>
            <a:ext cx="3524058" cy="254470"/>
          </a:xfrm>
          <a:prstGeom prst="rect">
            <a:avLst/>
          </a:prstGeom>
          <a:solidFill>
            <a:srgbClr val="CCECF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Kaffepause </a:t>
            </a:r>
          </a:p>
        </p:txBody>
      </p:sp>
      <p:sp>
        <p:nvSpPr>
          <p:cNvPr id="1025" name="Rektangel 1024">
            <a:extLst>
              <a:ext uri="{FF2B5EF4-FFF2-40B4-BE49-F238E27FC236}">
                <a16:creationId xmlns:a16="http://schemas.microsoft.com/office/drawing/2014/main" id="{043EF189-ED74-E299-CEB6-4C7CAF65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06655" y="4114412"/>
            <a:ext cx="3001384" cy="260972"/>
          </a:xfrm>
          <a:prstGeom prst="rect">
            <a:avLst/>
          </a:prstGeom>
          <a:solidFill>
            <a:srgbClr val="CCECF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 b="1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6B729B6-46C4-CF0D-9CED-8DEFBF975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09537" y="5943934"/>
            <a:ext cx="174189" cy="169984"/>
          </a:xfrm>
          <a:prstGeom prst="ellipse">
            <a:avLst/>
          </a:prstGeom>
          <a:solidFill>
            <a:srgbClr val="CCEC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9A26F08-B94C-8FBE-5402-94BE97784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66984" y="5943934"/>
            <a:ext cx="174190" cy="16998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81D7843-DB41-9C0B-734E-EBC829FDA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65992" y="5931613"/>
            <a:ext cx="170565" cy="166447"/>
          </a:xfrm>
          <a:prstGeom prst="ellipse">
            <a:avLst/>
          </a:prstGeom>
          <a:solidFill>
            <a:srgbClr val="CCEE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17EAF747-30BB-CFBE-099B-471E7C7AA97F}"/>
              </a:ext>
            </a:extLst>
          </p:cNvPr>
          <p:cNvSpPr txBox="1"/>
          <p:nvPr/>
        </p:nvSpPr>
        <p:spPr>
          <a:xfrm>
            <a:off x="3472673" y="5900350"/>
            <a:ext cx="5421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Pause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80324BCB-8C60-F574-20F9-0CC901AAD6F5}"/>
              </a:ext>
            </a:extLst>
          </p:cNvPr>
          <p:cNvSpPr txBox="1"/>
          <p:nvPr/>
        </p:nvSpPr>
        <p:spPr>
          <a:xfrm>
            <a:off x="1936557" y="5899170"/>
            <a:ext cx="8915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err="1">
                <a:latin typeface="Source Sans Pro" panose="020B0503030403020204" pitchFamily="34" charset="0"/>
                <a:ea typeface="Source Sans Pro" panose="020B0503030403020204" pitchFamily="34" charset="0"/>
              </a:rPr>
              <a:t>Onboarding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BA0D03BC-3D68-A2B2-B6EE-35567627B9E5}"/>
              </a:ext>
            </a:extLst>
          </p:cNvPr>
          <p:cNvSpPr txBox="1"/>
          <p:nvPr/>
        </p:nvSpPr>
        <p:spPr>
          <a:xfrm>
            <a:off x="4732305" y="5898121"/>
            <a:ext cx="8595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Egenarbeid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D1DEFFDA-11D2-320B-D61D-AC296B82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34393" y="5943934"/>
            <a:ext cx="174190" cy="169984"/>
          </a:xfrm>
          <a:prstGeom prst="ellipse">
            <a:avLst/>
          </a:prstGeom>
          <a:solidFill>
            <a:srgbClr val="FBE5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2977EED1-9F03-7B53-C27A-DCB9607B142C}"/>
              </a:ext>
            </a:extLst>
          </p:cNvPr>
          <p:cNvSpPr txBox="1"/>
          <p:nvPr/>
        </p:nvSpPr>
        <p:spPr>
          <a:xfrm>
            <a:off x="6299714" y="5898121"/>
            <a:ext cx="1156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Kurs/inspirasjon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39226DEF-2324-A6C5-69F9-0288B00A6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51287" y="5943934"/>
            <a:ext cx="174190" cy="169984"/>
          </a:xfrm>
          <a:prstGeom prst="ellipse">
            <a:avLst/>
          </a:prstGeom>
          <a:solidFill>
            <a:srgbClr val="D8DC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9" name="Tittel 18">
            <a:extLst>
              <a:ext uri="{FF2B5EF4-FFF2-40B4-BE49-F238E27FC236}">
                <a16:creationId xmlns:a16="http://schemas.microsoft.com/office/drawing/2014/main" id="{DEC8B882-ADE5-4F54-2AC4-232F0E1C828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146045" y="5898121"/>
            <a:ext cx="497252" cy="2616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Møte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B8EF5E8B-99BA-1B3B-967E-5CAF9A7CF12B}"/>
              </a:ext>
            </a:extLst>
          </p:cNvPr>
          <p:cNvSpPr/>
          <p:nvPr/>
        </p:nvSpPr>
        <p:spPr>
          <a:xfrm>
            <a:off x="10011519" y="1759349"/>
            <a:ext cx="897355" cy="1090394"/>
          </a:xfrm>
          <a:prstGeom prst="rect">
            <a:avLst/>
          </a:prstGeom>
          <a:solidFill>
            <a:srgbClr val="CCEE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Leder og veileder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8CFE1F4C-B614-39A6-B5CB-860597D254F1}"/>
              </a:ext>
            </a:extLst>
          </p:cNvPr>
          <p:cNvSpPr/>
          <p:nvPr/>
        </p:nvSpPr>
        <p:spPr>
          <a:xfrm>
            <a:off x="10011519" y="2928463"/>
            <a:ext cx="897355" cy="515182"/>
          </a:xfrm>
          <a:prstGeom prst="rect">
            <a:avLst/>
          </a:prstGeom>
          <a:solidFill>
            <a:srgbClr val="CCECF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Seksjonen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0FF96E9D-9986-867B-DB31-EF7EFB843A47}"/>
              </a:ext>
            </a:extLst>
          </p:cNvPr>
          <p:cNvSpPr/>
          <p:nvPr/>
        </p:nvSpPr>
        <p:spPr>
          <a:xfrm>
            <a:off x="10011519" y="3522364"/>
            <a:ext cx="897355" cy="515182"/>
          </a:xfrm>
          <a:prstGeom prst="rect">
            <a:avLst/>
          </a:prstGeom>
          <a:solidFill>
            <a:srgbClr val="CCEE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 baseline="0">
                <a:solidFill>
                  <a:srgbClr val="404040"/>
                </a:solidFill>
                <a:latin typeface="Source Sans Pro"/>
              </a:rPr>
              <a:t>Leder og</a:t>
            </a:r>
            <a:br>
              <a:rPr lang="nb-NO" sz="1100">
                <a:solidFill>
                  <a:srgbClr val="404040"/>
                </a:solidFill>
                <a:latin typeface="Source Sans Pro"/>
              </a:rPr>
            </a:br>
            <a:r>
              <a:rPr lang="nb-NO" sz="1100" baseline="0">
                <a:solidFill>
                  <a:srgbClr val="404040"/>
                </a:solidFill>
                <a:latin typeface="Source Sans Pro"/>
              </a:rPr>
              <a:t> veileder</a:t>
            </a:r>
            <a:r>
              <a:rPr lang="nb-NO" sz="1100">
                <a:solidFill>
                  <a:srgbClr val="404040"/>
                </a:solidFill>
                <a:latin typeface="Source Sans Pro"/>
                <a:ea typeface="Source Sans Pro"/>
                <a:cs typeface="Source Sans Pro"/>
              </a:rPr>
              <a:t>​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110D06B0-809B-E7DE-EE91-6019291F5604}"/>
              </a:ext>
            </a:extLst>
          </p:cNvPr>
          <p:cNvSpPr/>
          <p:nvPr/>
        </p:nvSpPr>
        <p:spPr>
          <a:xfrm>
            <a:off x="10011519" y="4465787"/>
            <a:ext cx="897355" cy="515182"/>
          </a:xfrm>
          <a:prstGeom prst="rect">
            <a:avLst/>
          </a:prstGeom>
          <a:solidFill>
            <a:srgbClr val="CCEE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Veileder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0E9BAEC6-5C84-A92B-F1B8-5D2A0F524E54}"/>
              </a:ext>
            </a:extLst>
          </p:cNvPr>
          <p:cNvSpPr/>
          <p:nvPr/>
        </p:nvSpPr>
        <p:spPr>
          <a:xfrm>
            <a:off x="10011519" y="5050203"/>
            <a:ext cx="897355" cy="515182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Egenarbeid 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77F8D597-CA34-912B-F752-16D2FA8FEC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1520" y="4114411"/>
            <a:ext cx="897354" cy="260972"/>
          </a:xfrm>
          <a:prstGeom prst="rect">
            <a:avLst/>
          </a:prstGeom>
          <a:solidFill>
            <a:srgbClr val="CCECF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Veileder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80ED7DFC-58A8-2706-735A-B40ACEEDF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1515" y="1153780"/>
            <a:ext cx="898026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400" b="1">
                <a:solidFill>
                  <a:srgbClr val="FFFFFF"/>
                </a:solidFill>
                <a:latin typeface="Source Sans Pro"/>
              </a:rPr>
              <a:t>Med</a:t>
            </a:r>
            <a:r>
              <a:rPr lang="nb-NO"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</a:rPr>
              <a:t>​</a:t>
            </a:r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6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ktangel 40">
            <a:extLst>
              <a:ext uri="{FF2B5EF4-FFF2-40B4-BE49-F238E27FC236}">
                <a16:creationId xmlns:a16="http://schemas.microsoft.com/office/drawing/2014/main" id="{F9DAF21E-13FF-8A13-236E-6F9CF43BE3A8}"/>
              </a:ext>
            </a:extLst>
          </p:cNvPr>
          <p:cNvSpPr/>
          <p:nvPr/>
        </p:nvSpPr>
        <p:spPr>
          <a:xfrm>
            <a:off x="3284890" y="1153781"/>
            <a:ext cx="6755040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400" b="1">
                <a:latin typeface="Source Sans Pro" panose="020B0503030403020204" pitchFamily="34" charset="0"/>
                <a:ea typeface="Source Sans Pro" panose="020B0503030403020204" pitchFamily="34" charset="0"/>
              </a:rPr>
              <a:t>Tirsdag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00564244-3A0B-450C-3176-25EB1EE61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65993" y="1153781"/>
            <a:ext cx="1421191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A1549F1B-15E1-7CBD-612E-A865AC2B3B74}"/>
              </a:ext>
            </a:extLst>
          </p:cNvPr>
          <p:cNvSpPr/>
          <p:nvPr/>
        </p:nvSpPr>
        <p:spPr>
          <a:xfrm>
            <a:off x="1765993" y="1759351"/>
            <a:ext cx="1421191" cy="10903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08:00 - 10:00</a:t>
            </a: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E95CA269-D616-F4AE-A3F2-D7AD1340E1BA}"/>
              </a:ext>
            </a:extLst>
          </p:cNvPr>
          <p:cNvSpPr/>
          <p:nvPr/>
        </p:nvSpPr>
        <p:spPr>
          <a:xfrm>
            <a:off x="3284890" y="1759350"/>
            <a:ext cx="3524058" cy="10903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Frokost-seminar  </a:t>
            </a:r>
            <a:endParaRPr lang="nb-NO" sz="1100">
              <a:solidFill>
                <a:schemeClr val="tx2">
                  <a:lumMod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FFF517B0-29AA-5052-8DBC-34EDC0303C2B}"/>
              </a:ext>
            </a:extLst>
          </p:cNvPr>
          <p:cNvSpPr/>
          <p:nvPr/>
        </p:nvSpPr>
        <p:spPr>
          <a:xfrm>
            <a:off x="6906654" y="1759350"/>
            <a:ext cx="3156023" cy="1090394"/>
          </a:xfrm>
          <a:prstGeom prst="rect">
            <a:avLst/>
          </a:prstGeom>
          <a:solidFill>
            <a:srgbClr val="FBE5D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Tema: Kunstig intelligens</a:t>
            </a:r>
          </a:p>
        </p:txBody>
      </p:sp>
      <p:pic>
        <p:nvPicPr>
          <p:cNvPr id="1026" name="Picture 2" descr="clock 10 icon">
            <a:extLst>
              <a:ext uri="{FF2B5EF4-FFF2-40B4-BE49-F238E27FC236}">
                <a16:creationId xmlns:a16="http://schemas.microsoft.com/office/drawing/2014/main" id="{4C9241B8-3BA9-4D0A-4464-761C63B84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24" y="1297007"/>
            <a:ext cx="228730" cy="228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ktangel 58">
            <a:extLst>
              <a:ext uri="{FF2B5EF4-FFF2-40B4-BE49-F238E27FC236}">
                <a16:creationId xmlns:a16="http://schemas.microsoft.com/office/drawing/2014/main" id="{D9ABEB00-7959-5D87-E30E-A7F30946A593}"/>
              </a:ext>
            </a:extLst>
          </p:cNvPr>
          <p:cNvSpPr/>
          <p:nvPr/>
        </p:nvSpPr>
        <p:spPr>
          <a:xfrm>
            <a:off x="3284890" y="2928464"/>
            <a:ext cx="3524058" cy="515182"/>
          </a:xfrm>
          <a:prstGeom prst="rect">
            <a:avLst/>
          </a:prstGeom>
          <a:solidFill>
            <a:srgbClr val="CCECF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Lunsj med kolleger</a:t>
            </a:r>
          </a:p>
        </p:txBody>
      </p:sp>
      <p:sp>
        <p:nvSpPr>
          <p:cNvPr id="63" name="Rektangel 62">
            <a:extLst>
              <a:ext uri="{FF2B5EF4-FFF2-40B4-BE49-F238E27FC236}">
                <a16:creationId xmlns:a16="http://schemas.microsoft.com/office/drawing/2014/main" id="{590D1937-B165-8942-E8FC-7AE7805B4130}"/>
              </a:ext>
            </a:extLst>
          </p:cNvPr>
          <p:cNvSpPr/>
          <p:nvPr/>
        </p:nvSpPr>
        <p:spPr>
          <a:xfrm>
            <a:off x="3284890" y="4183507"/>
            <a:ext cx="3524058" cy="542075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Prosjekt for praksisperioden</a:t>
            </a:r>
          </a:p>
        </p:txBody>
      </p:sp>
      <p:sp>
        <p:nvSpPr>
          <p:cNvPr id="67" name="Rektangel 66">
            <a:extLst>
              <a:ext uri="{FF2B5EF4-FFF2-40B4-BE49-F238E27FC236}">
                <a16:creationId xmlns:a16="http://schemas.microsoft.com/office/drawing/2014/main" id="{C03CB60F-D3C4-EE58-5B0C-911D27A1C69E}"/>
              </a:ext>
            </a:extLst>
          </p:cNvPr>
          <p:cNvSpPr/>
          <p:nvPr/>
        </p:nvSpPr>
        <p:spPr>
          <a:xfrm>
            <a:off x="6906654" y="2928464"/>
            <a:ext cx="3156023" cy="515182"/>
          </a:xfrm>
          <a:prstGeom prst="rect">
            <a:avLst/>
          </a:prstGeom>
          <a:solidFill>
            <a:srgbClr val="CCECF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2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Bli kjent med kolleger</a:t>
            </a:r>
            <a:endParaRPr lang="nb-NO" sz="12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9" name="Rektangel 78">
            <a:extLst>
              <a:ext uri="{FF2B5EF4-FFF2-40B4-BE49-F238E27FC236}">
                <a16:creationId xmlns:a16="http://schemas.microsoft.com/office/drawing/2014/main" id="{4B61FC94-2103-A851-2908-3B56989C0C38}"/>
              </a:ext>
            </a:extLst>
          </p:cNvPr>
          <p:cNvSpPr/>
          <p:nvPr/>
        </p:nvSpPr>
        <p:spPr>
          <a:xfrm>
            <a:off x="1765993" y="2928464"/>
            <a:ext cx="1421191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11:00 - 11:30</a:t>
            </a:r>
          </a:p>
        </p:txBody>
      </p:sp>
      <p:sp>
        <p:nvSpPr>
          <p:cNvPr id="80" name="Rektangel 79">
            <a:extLst>
              <a:ext uri="{FF2B5EF4-FFF2-40B4-BE49-F238E27FC236}">
                <a16:creationId xmlns:a16="http://schemas.microsoft.com/office/drawing/2014/main" id="{CA50E15D-836E-D2FC-D53A-B2BC3AA6F2F3}"/>
              </a:ext>
            </a:extLst>
          </p:cNvPr>
          <p:cNvSpPr/>
          <p:nvPr/>
        </p:nvSpPr>
        <p:spPr>
          <a:xfrm>
            <a:off x="1765993" y="4180908"/>
            <a:ext cx="1421191" cy="5409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13:00 – 14:00</a:t>
            </a:r>
          </a:p>
        </p:txBody>
      </p:sp>
      <p:sp>
        <p:nvSpPr>
          <p:cNvPr id="84" name="TekstSylinder 83">
            <a:extLst>
              <a:ext uri="{FF2B5EF4-FFF2-40B4-BE49-F238E27FC236}">
                <a16:creationId xmlns:a16="http://schemas.microsoft.com/office/drawing/2014/main" id="{A2830670-878B-6D8D-9F5A-743C9D1CF1A3}"/>
              </a:ext>
            </a:extLst>
          </p:cNvPr>
          <p:cNvSpPr txBox="1"/>
          <p:nvPr/>
        </p:nvSpPr>
        <p:spPr>
          <a:xfrm>
            <a:off x="1674937" y="413332"/>
            <a:ext cx="234230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UKE 1: Tirsdag</a:t>
            </a:r>
          </a:p>
          <a:p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C286B80C-9B8E-5C37-585E-6D7923C92CBA}"/>
              </a:ext>
            </a:extLst>
          </p:cNvPr>
          <p:cNvSpPr/>
          <p:nvPr/>
        </p:nvSpPr>
        <p:spPr>
          <a:xfrm>
            <a:off x="6906654" y="4803162"/>
            <a:ext cx="3156023" cy="514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nb-NO" sz="11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Skrive sak hvor dere presenterer dere og studieretningen på intranett 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639F8FA9-9F9B-5B76-4E34-83ED91C2C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09537" y="5943934"/>
            <a:ext cx="174189" cy="169984"/>
          </a:xfrm>
          <a:prstGeom prst="ellipse">
            <a:avLst/>
          </a:prstGeom>
          <a:solidFill>
            <a:srgbClr val="CCEC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8C76698-77EB-EE7B-23A3-64054F24D0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66984" y="5943934"/>
            <a:ext cx="174190" cy="16998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4F489765-6F90-180A-23F5-B599DEE94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65992" y="5931613"/>
            <a:ext cx="170565" cy="166447"/>
          </a:xfrm>
          <a:prstGeom prst="ellipse">
            <a:avLst/>
          </a:prstGeom>
          <a:solidFill>
            <a:srgbClr val="CCEE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BE68E6EA-7A06-4896-C61B-8CBEBF6D210D}"/>
              </a:ext>
            </a:extLst>
          </p:cNvPr>
          <p:cNvSpPr txBox="1"/>
          <p:nvPr/>
        </p:nvSpPr>
        <p:spPr>
          <a:xfrm>
            <a:off x="3472673" y="5900350"/>
            <a:ext cx="5421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Pause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F71B8A66-2707-A985-4C4E-D76F0B7D8995}"/>
              </a:ext>
            </a:extLst>
          </p:cNvPr>
          <p:cNvSpPr txBox="1"/>
          <p:nvPr/>
        </p:nvSpPr>
        <p:spPr>
          <a:xfrm>
            <a:off x="1936557" y="5899170"/>
            <a:ext cx="8915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Onboarding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052D17C0-96CC-6803-6A50-A297FE572E0F}"/>
              </a:ext>
            </a:extLst>
          </p:cNvPr>
          <p:cNvSpPr txBox="1"/>
          <p:nvPr/>
        </p:nvSpPr>
        <p:spPr>
          <a:xfrm>
            <a:off x="4732305" y="5898121"/>
            <a:ext cx="8595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Egenarbeid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7C209F69-FFC5-9B1E-671B-A69550DD86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34393" y="5943934"/>
            <a:ext cx="174190" cy="169984"/>
          </a:xfrm>
          <a:prstGeom prst="ellipse">
            <a:avLst/>
          </a:prstGeom>
          <a:solidFill>
            <a:srgbClr val="FBE5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C13D3CD0-C618-93EE-69E5-8E6E8291E73D}"/>
              </a:ext>
            </a:extLst>
          </p:cNvPr>
          <p:cNvSpPr txBox="1"/>
          <p:nvPr/>
        </p:nvSpPr>
        <p:spPr>
          <a:xfrm>
            <a:off x="6299714" y="5898121"/>
            <a:ext cx="1156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Kurs/inspirasjon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FB446208-0734-38D9-5F99-070718940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51287" y="5943934"/>
            <a:ext cx="174190" cy="169984"/>
          </a:xfrm>
          <a:prstGeom prst="ellipse">
            <a:avLst/>
          </a:prstGeom>
          <a:solidFill>
            <a:srgbClr val="D8DC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E05AD325-219E-2330-119F-DB93DFD3AEDC}"/>
              </a:ext>
            </a:extLst>
          </p:cNvPr>
          <p:cNvSpPr txBox="1"/>
          <p:nvPr/>
        </p:nvSpPr>
        <p:spPr>
          <a:xfrm>
            <a:off x="8146045" y="5898121"/>
            <a:ext cx="4972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Møte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BA56F484-C357-48B8-67BF-18823E14CFC8}"/>
              </a:ext>
            </a:extLst>
          </p:cNvPr>
          <p:cNvSpPr/>
          <p:nvPr/>
        </p:nvSpPr>
        <p:spPr>
          <a:xfrm>
            <a:off x="3284890" y="3518814"/>
            <a:ext cx="3524058" cy="568970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Tid på egen arbeidsplass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258D0CF4-4D56-9AA7-8F2E-93707AAF63D2}"/>
              </a:ext>
            </a:extLst>
          </p:cNvPr>
          <p:cNvSpPr/>
          <p:nvPr/>
        </p:nvSpPr>
        <p:spPr>
          <a:xfrm>
            <a:off x="6906654" y="3518814"/>
            <a:ext cx="3156023" cy="56897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2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Sjekk at alt fungerer av: PC, tilganger . Bli kjent med intranett </a:t>
            </a:r>
            <a:endParaRPr lang="nb-NO" sz="12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EAE22EB1-59C7-9C73-56DF-BDCA640A504F}"/>
              </a:ext>
            </a:extLst>
          </p:cNvPr>
          <p:cNvSpPr/>
          <p:nvPr/>
        </p:nvSpPr>
        <p:spPr>
          <a:xfrm>
            <a:off x="1765993" y="3518814"/>
            <a:ext cx="1421191" cy="5689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11:30 - 13:00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A2529272-0C0D-1966-EADB-014634E27CE4}"/>
              </a:ext>
            </a:extLst>
          </p:cNvPr>
          <p:cNvSpPr/>
          <p:nvPr/>
        </p:nvSpPr>
        <p:spPr>
          <a:xfrm>
            <a:off x="3284890" y="4803162"/>
            <a:ext cx="3524058" cy="515182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Sak til intranett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678D53AD-F8F1-183C-E6A8-0EEAB527CA7F}"/>
              </a:ext>
            </a:extLst>
          </p:cNvPr>
          <p:cNvSpPr/>
          <p:nvPr/>
        </p:nvSpPr>
        <p:spPr>
          <a:xfrm>
            <a:off x="6906654" y="4186671"/>
            <a:ext cx="3156023" cy="5420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Introduksjon til prosjektet</a:t>
            </a:r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AE16588B-32E6-C7B3-2F89-BA546571AB0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65993" y="4803162"/>
            <a:ext cx="1421191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3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14:00 – 16:00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6E2B9A93-2898-B0F9-C03A-837345CD4CFA}"/>
              </a:ext>
            </a:extLst>
          </p:cNvPr>
          <p:cNvSpPr/>
          <p:nvPr/>
        </p:nvSpPr>
        <p:spPr>
          <a:xfrm>
            <a:off x="10136623" y="1759349"/>
            <a:ext cx="897355" cy="1090394"/>
          </a:xfrm>
          <a:prstGeom prst="rect">
            <a:avLst/>
          </a:prstGeom>
          <a:solidFill>
            <a:srgbClr val="FBE5D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Veileder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F8BB7EA2-00DD-CA14-379D-E929B0BFF653}"/>
              </a:ext>
            </a:extLst>
          </p:cNvPr>
          <p:cNvSpPr/>
          <p:nvPr/>
        </p:nvSpPr>
        <p:spPr>
          <a:xfrm>
            <a:off x="10136623" y="2928463"/>
            <a:ext cx="897355" cy="515182"/>
          </a:xfrm>
          <a:prstGeom prst="rect">
            <a:avLst/>
          </a:prstGeom>
          <a:solidFill>
            <a:srgbClr val="CCECF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Seksjonen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D981613D-A290-182F-8C14-56D07AE2D4C2}"/>
              </a:ext>
            </a:extLst>
          </p:cNvPr>
          <p:cNvSpPr/>
          <p:nvPr/>
        </p:nvSpPr>
        <p:spPr>
          <a:xfrm>
            <a:off x="10136623" y="3522364"/>
            <a:ext cx="897355" cy="549301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rgbClr val="404040"/>
                </a:solidFill>
                <a:latin typeface="Source Sans Pro"/>
              </a:rPr>
              <a:t>Veileder</a:t>
            </a:r>
            <a:r>
              <a:rPr lang="nb-NO" sz="1100">
                <a:solidFill>
                  <a:srgbClr val="404040"/>
                </a:solidFill>
                <a:latin typeface="Source Sans Pro"/>
                <a:ea typeface="Source Sans Pro"/>
                <a:cs typeface="Source Sans Pro"/>
              </a:rPr>
              <a:t>​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76AC7ADB-33CB-3B4E-D29F-243F7AEC314F}"/>
              </a:ext>
            </a:extLst>
          </p:cNvPr>
          <p:cNvSpPr/>
          <p:nvPr/>
        </p:nvSpPr>
        <p:spPr>
          <a:xfrm>
            <a:off x="10136623" y="4806981"/>
            <a:ext cx="897355" cy="515182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Egenarbeid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F796F6AD-1184-6000-4895-9D8F243D9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36624" y="4182650"/>
            <a:ext cx="897354" cy="545300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Veileder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A3662B82-C12F-5EE4-4AF1-D3EECE196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36619" y="1153780"/>
            <a:ext cx="898026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400" b="1">
                <a:solidFill>
                  <a:srgbClr val="FFFFFF"/>
                </a:solidFill>
                <a:latin typeface="Source Sans Pro"/>
              </a:rPr>
              <a:t>Med</a:t>
            </a:r>
            <a:r>
              <a:rPr lang="nb-NO"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</a:rPr>
              <a:t>​</a:t>
            </a:r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21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ktangel 40">
            <a:extLst>
              <a:ext uri="{FF2B5EF4-FFF2-40B4-BE49-F238E27FC236}">
                <a16:creationId xmlns:a16="http://schemas.microsoft.com/office/drawing/2014/main" id="{F9DAF21E-13FF-8A13-236E-6F9CF43BE3A8}"/>
              </a:ext>
            </a:extLst>
          </p:cNvPr>
          <p:cNvSpPr/>
          <p:nvPr/>
        </p:nvSpPr>
        <p:spPr>
          <a:xfrm>
            <a:off x="3284890" y="1153781"/>
            <a:ext cx="6595818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400" b="1">
                <a:latin typeface="Source Sans Pro" panose="020B0503030403020204" pitchFamily="34" charset="0"/>
                <a:ea typeface="Source Sans Pro" panose="020B0503030403020204" pitchFamily="34" charset="0"/>
              </a:rPr>
              <a:t>Onsdag</a:t>
            </a:r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00564244-3A0B-450C-3176-25EB1EE61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65993" y="1153781"/>
            <a:ext cx="1421191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A1549F1B-15E1-7CBD-612E-A865AC2B3B74}"/>
              </a:ext>
            </a:extLst>
          </p:cNvPr>
          <p:cNvSpPr/>
          <p:nvPr/>
        </p:nvSpPr>
        <p:spPr>
          <a:xfrm>
            <a:off x="1765993" y="1759351"/>
            <a:ext cx="1421191" cy="10903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09:00 - 11:00</a:t>
            </a: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E95CA269-D616-F4AE-A3F2-D7AD1340E1BA}"/>
              </a:ext>
            </a:extLst>
          </p:cNvPr>
          <p:cNvSpPr/>
          <p:nvPr/>
        </p:nvSpPr>
        <p:spPr>
          <a:xfrm>
            <a:off x="3284890" y="1759350"/>
            <a:ext cx="3524058" cy="10903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Egenarbeid</a:t>
            </a: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FFF517B0-29AA-5052-8DBC-34EDC0303C2B}"/>
              </a:ext>
            </a:extLst>
          </p:cNvPr>
          <p:cNvSpPr/>
          <p:nvPr/>
        </p:nvSpPr>
        <p:spPr>
          <a:xfrm>
            <a:off x="6872535" y="1759350"/>
            <a:ext cx="3042291" cy="10903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Bli kjent med våre nettsider </a:t>
            </a:r>
            <a:r>
              <a:rPr lang="nb-NO" sz="110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Statens arbeidsgiverportal | Fagsider for arbeidsgivere, ledere og HR i staten (dfo.no) </a:t>
            </a:r>
            <a:endParaRPr lang="nb-NO" sz="1100">
              <a:solidFill>
                <a:schemeClr val="accent1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lt"/>
            </a:endParaRPr>
          </a:p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lt"/>
              </a:rPr>
              <a:t>Og </a:t>
            </a:r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lt"/>
                <a:hlinkClick r:id="rId4"/>
              </a:rPr>
              <a:t>OK stat | For lærlinger i staten (dfo.no). 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lt"/>
            </a:endParaRPr>
          </a:p>
        </p:txBody>
      </p:sp>
      <p:pic>
        <p:nvPicPr>
          <p:cNvPr id="1026" name="Picture 2" descr="clock 10 icon">
            <a:extLst>
              <a:ext uri="{FF2B5EF4-FFF2-40B4-BE49-F238E27FC236}">
                <a16:creationId xmlns:a16="http://schemas.microsoft.com/office/drawing/2014/main" id="{4C9241B8-3BA9-4D0A-4464-761C63B84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24" y="1297007"/>
            <a:ext cx="228730" cy="228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ktangel 58">
            <a:extLst>
              <a:ext uri="{FF2B5EF4-FFF2-40B4-BE49-F238E27FC236}">
                <a16:creationId xmlns:a16="http://schemas.microsoft.com/office/drawing/2014/main" id="{D9ABEB00-7959-5D87-E30E-A7F30946A593}"/>
              </a:ext>
            </a:extLst>
          </p:cNvPr>
          <p:cNvSpPr/>
          <p:nvPr/>
        </p:nvSpPr>
        <p:spPr>
          <a:xfrm>
            <a:off x="3284890" y="2928463"/>
            <a:ext cx="3524058" cy="1444019"/>
          </a:xfrm>
          <a:prstGeom prst="rect">
            <a:avLst/>
          </a:prstGeom>
          <a:solidFill>
            <a:srgbClr val="D8DCF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Kreativt kompetansefelleskap </a:t>
            </a:r>
          </a:p>
        </p:txBody>
      </p:sp>
      <p:sp>
        <p:nvSpPr>
          <p:cNvPr id="63" name="Rektangel 62">
            <a:extLst>
              <a:ext uri="{FF2B5EF4-FFF2-40B4-BE49-F238E27FC236}">
                <a16:creationId xmlns:a16="http://schemas.microsoft.com/office/drawing/2014/main" id="{590D1937-B165-8942-E8FC-7AE7805B4130}"/>
              </a:ext>
            </a:extLst>
          </p:cNvPr>
          <p:cNvSpPr/>
          <p:nvPr/>
        </p:nvSpPr>
        <p:spPr>
          <a:xfrm>
            <a:off x="3284890" y="4472751"/>
            <a:ext cx="3524058" cy="1092635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Egenarbeid</a:t>
            </a:r>
          </a:p>
        </p:txBody>
      </p:sp>
      <p:sp>
        <p:nvSpPr>
          <p:cNvPr id="67" name="Rektangel 66">
            <a:extLst>
              <a:ext uri="{FF2B5EF4-FFF2-40B4-BE49-F238E27FC236}">
                <a16:creationId xmlns:a16="http://schemas.microsoft.com/office/drawing/2014/main" id="{C03CB60F-D3C4-EE58-5B0C-911D27A1C69E}"/>
              </a:ext>
            </a:extLst>
          </p:cNvPr>
          <p:cNvSpPr/>
          <p:nvPr/>
        </p:nvSpPr>
        <p:spPr>
          <a:xfrm>
            <a:off x="6883908" y="2928464"/>
            <a:ext cx="3042292" cy="1444018"/>
          </a:xfrm>
          <a:prstGeom prst="rect">
            <a:avLst/>
          </a:prstGeom>
          <a:solidFill>
            <a:srgbClr val="D8DCF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En tverrfaglig gruppe på tvers av seksjoner. Starter med felles lunsj og går over til møte</a:t>
            </a:r>
          </a:p>
        </p:txBody>
      </p:sp>
      <p:sp>
        <p:nvSpPr>
          <p:cNvPr id="73" name="Rektangel 72">
            <a:extLst>
              <a:ext uri="{FF2B5EF4-FFF2-40B4-BE49-F238E27FC236}">
                <a16:creationId xmlns:a16="http://schemas.microsoft.com/office/drawing/2014/main" id="{FCAF75E9-ACCD-23BC-0BAE-C3C7BB183262}"/>
              </a:ext>
            </a:extLst>
          </p:cNvPr>
          <p:cNvSpPr/>
          <p:nvPr/>
        </p:nvSpPr>
        <p:spPr>
          <a:xfrm>
            <a:off x="6883908" y="4473178"/>
            <a:ext cx="3042291" cy="1092635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Bli kjent med våre e-læringskurs, se en liste over relevante kurs på side 8 i denne </a:t>
            </a:r>
            <a:r>
              <a:rPr lang="nb-NO" sz="1100" err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power</a:t>
            </a:r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nb-NO" sz="1100" err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pointen</a:t>
            </a:r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algn="ctr"/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9" name="Rektangel 78">
            <a:extLst>
              <a:ext uri="{FF2B5EF4-FFF2-40B4-BE49-F238E27FC236}">
                <a16:creationId xmlns:a16="http://schemas.microsoft.com/office/drawing/2014/main" id="{4B61FC94-2103-A851-2908-3B56989C0C38}"/>
              </a:ext>
            </a:extLst>
          </p:cNvPr>
          <p:cNvSpPr/>
          <p:nvPr/>
        </p:nvSpPr>
        <p:spPr>
          <a:xfrm>
            <a:off x="1765993" y="2928464"/>
            <a:ext cx="1421191" cy="14469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11:00 – 13:00</a:t>
            </a:r>
          </a:p>
        </p:txBody>
      </p:sp>
      <p:sp>
        <p:nvSpPr>
          <p:cNvPr id="81" name="Rektangel 80">
            <a:extLst>
              <a:ext uri="{FF2B5EF4-FFF2-40B4-BE49-F238E27FC236}">
                <a16:creationId xmlns:a16="http://schemas.microsoft.com/office/drawing/2014/main" id="{DBB0D183-DE9D-9F9D-B2D1-4A90EAB90D99}"/>
              </a:ext>
            </a:extLst>
          </p:cNvPr>
          <p:cNvSpPr/>
          <p:nvPr/>
        </p:nvSpPr>
        <p:spPr>
          <a:xfrm>
            <a:off x="1765993" y="4471907"/>
            <a:ext cx="1421191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13:00 - 14:00</a:t>
            </a:r>
          </a:p>
        </p:txBody>
      </p:sp>
      <p:sp>
        <p:nvSpPr>
          <p:cNvPr id="82" name="Rektangel 81">
            <a:extLst>
              <a:ext uri="{FF2B5EF4-FFF2-40B4-BE49-F238E27FC236}">
                <a16:creationId xmlns:a16="http://schemas.microsoft.com/office/drawing/2014/main" id="{2D3A5F53-9987-C4E2-8C34-B8B161AE6B17}"/>
              </a:ext>
            </a:extLst>
          </p:cNvPr>
          <p:cNvSpPr/>
          <p:nvPr/>
        </p:nvSpPr>
        <p:spPr>
          <a:xfrm>
            <a:off x="1765993" y="5050204"/>
            <a:ext cx="1421191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14:00 - ut dagen</a:t>
            </a:r>
          </a:p>
        </p:txBody>
      </p:sp>
      <p:sp>
        <p:nvSpPr>
          <p:cNvPr id="84" name="Tittel 83">
            <a:extLst>
              <a:ext uri="{FF2B5EF4-FFF2-40B4-BE49-F238E27FC236}">
                <a16:creationId xmlns:a16="http://schemas.microsoft.com/office/drawing/2014/main" id="{A2830670-878B-6D8D-9F5A-743C9D1CF1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74937" y="413332"/>
            <a:ext cx="2372765" cy="80021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UKE 1: Onsdag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6484F4F8-8AED-91D4-3B93-304490521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09537" y="5943934"/>
            <a:ext cx="174189" cy="169984"/>
          </a:xfrm>
          <a:prstGeom prst="ellipse">
            <a:avLst/>
          </a:prstGeom>
          <a:solidFill>
            <a:srgbClr val="CCEC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E54147C9-8F5B-2E62-15E7-7C8719A2D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66984" y="5943934"/>
            <a:ext cx="174190" cy="16998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5402A1D-E103-C654-4C2C-3C22FFAFE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65992" y="5931613"/>
            <a:ext cx="170565" cy="166447"/>
          </a:xfrm>
          <a:prstGeom prst="ellipse">
            <a:avLst/>
          </a:prstGeom>
          <a:solidFill>
            <a:srgbClr val="CCEE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6CBA04-E74F-3537-D18C-CC73ABB7B7E4}"/>
              </a:ext>
            </a:extLst>
          </p:cNvPr>
          <p:cNvSpPr txBox="1"/>
          <p:nvPr/>
        </p:nvSpPr>
        <p:spPr>
          <a:xfrm>
            <a:off x="3472673" y="5900350"/>
            <a:ext cx="5421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Pause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2D4D9B08-6245-7595-2A89-FA34B6BB8DF1}"/>
              </a:ext>
            </a:extLst>
          </p:cNvPr>
          <p:cNvSpPr txBox="1"/>
          <p:nvPr/>
        </p:nvSpPr>
        <p:spPr>
          <a:xfrm>
            <a:off x="1936557" y="5899170"/>
            <a:ext cx="8915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Onboarding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3D8147BD-A8C4-906C-216B-CBDE95F591BA}"/>
              </a:ext>
            </a:extLst>
          </p:cNvPr>
          <p:cNvSpPr txBox="1"/>
          <p:nvPr/>
        </p:nvSpPr>
        <p:spPr>
          <a:xfrm>
            <a:off x="4732305" y="5898121"/>
            <a:ext cx="8595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Egenarbeid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E28ACE5-1DE8-53BC-4862-8304B88BE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34393" y="5943934"/>
            <a:ext cx="174190" cy="169984"/>
          </a:xfrm>
          <a:prstGeom prst="ellipse">
            <a:avLst/>
          </a:prstGeom>
          <a:solidFill>
            <a:srgbClr val="FBE5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5CEB63B6-3C2B-558B-7900-3398F9A03697}"/>
              </a:ext>
            </a:extLst>
          </p:cNvPr>
          <p:cNvSpPr txBox="1"/>
          <p:nvPr/>
        </p:nvSpPr>
        <p:spPr>
          <a:xfrm>
            <a:off x="6299714" y="5898121"/>
            <a:ext cx="1156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Kurs/inspirasjon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BDABC22A-CC33-F138-0FDF-76CFB6DA9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51287" y="5943934"/>
            <a:ext cx="174190" cy="169984"/>
          </a:xfrm>
          <a:prstGeom prst="ellipse">
            <a:avLst/>
          </a:prstGeom>
          <a:solidFill>
            <a:srgbClr val="D8DC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132D160E-0D62-9841-5718-242DFBD1C636}"/>
              </a:ext>
            </a:extLst>
          </p:cNvPr>
          <p:cNvSpPr txBox="1"/>
          <p:nvPr/>
        </p:nvSpPr>
        <p:spPr>
          <a:xfrm>
            <a:off x="8146045" y="5898121"/>
            <a:ext cx="4972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Møte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4C2A61C-2890-45EB-0A83-72F5D38B5062}"/>
              </a:ext>
            </a:extLst>
          </p:cNvPr>
          <p:cNvSpPr/>
          <p:nvPr/>
        </p:nvSpPr>
        <p:spPr>
          <a:xfrm>
            <a:off x="10011519" y="1759349"/>
            <a:ext cx="897355" cy="1090394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Egenarbeid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F882FBEB-02AE-770C-E041-28EE6B2CEDB2}"/>
              </a:ext>
            </a:extLst>
          </p:cNvPr>
          <p:cNvSpPr/>
          <p:nvPr/>
        </p:nvSpPr>
        <p:spPr>
          <a:xfrm>
            <a:off x="10011519" y="2928463"/>
            <a:ext cx="897355" cy="1402286"/>
          </a:xfrm>
          <a:prstGeom prst="rect">
            <a:avLst/>
          </a:prstGeom>
          <a:solidFill>
            <a:srgbClr val="CFD5E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Veileder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4460480F-906B-8CE0-03A3-1C1BE513A312}"/>
              </a:ext>
            </a:extLst>
          </p:cNvPr>
          <p:cNvSpPr/>
          <p:nvPr/>
        </p:nvSpPr>
        <p:spPr>
          <a:xfrm>
            <a:off x="10011519" y="4477160"/>
            <a:ext cx="897355" cy="10952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Egenarbeid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14F3D1AA-554B-33B3-7B59-F21587684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1515" y="1153780"/>
            <a:ext cx="898026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400" b="1">
                <a:solidFill>
                  <a:srgbClr val="FFFFFF"/>
                </a:solidFill>
                <a:latin typeface="Source Sans Pro"/>
              </a:rPr>
              <a:t>Med</a:t>
            </a:r>
            <a:r>
              <a:rPr lang="nb-NO" sz="1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</a:rPr>
              <a:t>​</a:t>
            </a:r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89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ktangel 40">
            <a:extLst>
              <a:ext uri="{FF2B5EF4-FFF2-40B4-BE49-F238E27FC236}">
                <a16:creationId xmlns:a16="http://schemas.microsoft.com/office/drawing/2014/main" id="{F9DAF21E-13FF-8A13-236E-6F9CF43BE3A8}"/>
              </a:ext>
            </a:extLst>
          </p:cNvPr>
          <p:cNvSpPr/>
          <p:nvPr/>
        </p:nvSpPr>
        <p:spPr>
          <a:xfrm>
            <a:off x="3284890" y="1153781"/>
            <a:ext cx="7505667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>
                <a:latin typeface="Source Sans Pro" panose="020B0503030403020204" pitchFamily="34" charset="0"/>
                <a:ea typeface="Source Sans Pro" panose="020B0503030403020204" pitchFamily="34" charset="0"/>
              </a:rPr>
              <a:t>Mandag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00564244-3A0B-450C-3176-25EB1EE61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65993" y="1153781"/>
            <a:ext cx="1421191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A1549F1B-15E1-7CBD-612E-A865AC2B3B74}"/>
              </a:ext>
            </a:extLst>
          </p:cNvPr>
          <p:cNvSpPr/>
          <p:nvPr/>
        </p:nvSpPr>
        <p:spPr>
          <a:xfrm>
            <a:off x="1765993" y="1759351"/>
            <a:ext cx="1421191" cy="19393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09:00-12:00</a:t>
            </a: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E95CA269-D616-F4AE-A3F2-D7AD1340E1BA}"/>
              </a:ext>
            </a:extLst>
          </p:cNvPr>
          <p:cNvSpPr/>
          <p:nvPr/>
        </p:nvSpPr>
        <p:spPr>
          <a:xfrm>
            <a:off x="3284889" y="1759350"/>
            <a:ext cx="7505667" cy="1939365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nb-NO" sz="1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</a:rPr>
              <a:t>Gjøremål:</a:t>
            </a:r>
          </a:p>
          <a:p>
            <a:r>
              <a:rPr lang="nb-NO" sz="1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</a:rPr>
              <a:t>Bli kjent med våre nettsider</a:t>
            </a:r>
            <a:endParaRPr lang="nb-NO">
              <a:solidFill>
                <a:schemeClr val="tx2">
                  <a:lumMod val="75000"/>
                </a:schemeClr>
              </a:solidFill>
              <a:latin typeface="Source Sans Pro"/>
              <a:ea typeface="Source Sans Pro"/>
              <a:cs typeface="Calibri" panose="020F0502020204030204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</a:rPr>
              <a:t>Fortsett å bli kjent med </a:t>
            </a: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Arb</a:t>
            </a:r>
            <a:r>
              <a:rPr lang="nb-NO" sz="1100" kern="100" err="1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Calibri"/>
              </a:rPr>
              <a:t>eidsgiverportalen</a:t>
            </a: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Calibri"/>
              </a:rPr>
              <a:t> </a:t>
            </a: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Arial"/>
              </a:rPr>
              <a:t>og </a:t>
            </a: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OK stat </a:t>
            </a:r>
            <a:r>
              <a:rPr lang="nb-NO" sz="1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</a:rPr>
              <a:t>sine nettsider. </a:t>
            </a: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Se etter muligheter og kom med forslag på digitale virkemidler som kan løfte/erstatte innholdet.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Kall inn til møte i kommende uke, for å få en gjennomgang av nettstedene og  der dere kan legge frem deres forslag og innspill. </a:t>
            </a:r>
            <a:endParaRPr lang="nb-NO" sz="1100" kern="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nb-NO" sz="1100" kern="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/>
            </a:endParaRPr>
          </a:p>
          <a:p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Bli kjent med </a:t>
            </a:r>
            <a:r>
              <a:rPr lang="nb-NO" sz="1100" kern="100" err="1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Articulate</a:t>
            </a: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 Rise 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Se på mikrokursene på side 9 i denne </a:t>
            </a:r>
            <a:r>
              <a:rPr lang="nb-NO" sz="1100" kern="100" err="1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power</a:t>
            </a: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 </a:t>
            </a:r>
            <a:r>
              <a:rPr lang="nb-NO" sz="1100" kern="100" err="1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pointen</a:t>
            </a: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. </a:t>
            </a:r>
            <a:endParaRPr lang="nb-NO" sz="1100" kern="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Kall  inn til et infomøte om mikrokurs og programmet  </a:t>
            </a:r>
            <a:r>
              <a:rPr lang="nb-NO" sz="1100" kern="100" err="1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Articulate</a:t>
            </a:r>
            <a:r>
              <a:rPr lang="nb-NO" sz="1100" kern="100">
                <a:solidFill>
                  <a:schemeClr val="tx2">
                    <a:lumMod val="75000"/>
                  </a:schemeClr>
                </a:solidFill>
                <a:latin typeface="Source Sans Pro"/>
                <a:ea typeface="Source Sans Pro"/>
                <a:cs typeface="Times New Roman"/>
              </a:rPr>
              <a:t> Rise 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nb-NO" sz="110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pic>
        <p:nvPicPr>
          <p:cNvPr id="1026" name="Picture 2" descr="clock 10 icon">
            <a:extLst>
              <a:ext uri="{FF2B5EF4-FFF2-40B4-BE49-F238E27FC236}">
                <a16:creationId xmlns:a16="http://schemas.microsoft.com/office/drawing/2014/main" id="{4C9241B8-3BA9-4D0A-4464-761C63B84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24" y="1297007"/>
            <a:ext cx="228730" cy="228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Rektangel 62">
            <a:extLst>
              <a:ext uri="{FF2B5EF4-FFF2-40B4-BE49-F238E27FC236}">
                <a16:creationId xmlns:a16="http://schemas.microsoft.com/office/drawing/2014/main" id="{590D1937-B165-8942-E8FC-7AE7805B4130}"/>
              </a:ext>
            </a:extLst>
          </p:cNvPr>
          <p:cNvSpPr/>
          <p:nvPr/>
        </p:nvSpPr>
        <p:spPr>
          <a:xfrm>
            <a:off x="3309537" y="5068452"/>
            <a:ext cx="7481019" cy="515182"/>
          </a:xfrm>
          <a:prstGeom prst="rect">
            <a:avLst/>
          </a:prstGeom>
          <a:solidFill>
            <a:srgbClr val="F2F2F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Egenarbeid</a:t>
            </a:r>
          </a:p>
        </p:txBody>
      </p:sp>
      <p:sp>
        <p:nvSpPr>
          <p:cNvPr id="84" name="TekstSylinder 83">
            <a:extLst>
              <a:ext uri="{FF2B5EF4-FFF2-40B4-BE49-F238E27FC236}">
                <a16:creationId xmlns:a16="http://schemas.microsoft.com/office/drawing/2014/main" id="{A2830670-878B-6D8D-9F5A-743C9D1CF1A3}"/>
              </a:ext>
            </a:extLst>
          </p:cNvPr>
          <p:cNvSpPr txBox="1"/>
          <p:nvPr/>
        </p:nvSpPr>
        <p:spPr>
          <a:xfrm>
            <a:off x="1674937" y="413332"/>
            <a:ext cx="252024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UKE 1: Torsdag </a:t>
            </a:r>
          </a:p>
          <a:p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3738633-5137-34C0-22C6-1286A2D649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09537" y="5943934"/>
            <a:ext cx="174189" cy="169984"/>
          </a:xfrm>
          <a:prstGeom prst="ellipse">
            <a:avLst/>
          </a:prstGeom>
          <a:solidFill>
            <a:srgbClr val="DEF1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14D3319A-9B4E-0A01-1D85-1D5DA27E5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66984" y="5943934"/>
            <a:ext cx="174190" cy="16998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6FFF546-254D-0A3E-20E1-B8EC5194A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65992" y="5931613"/>
            <a:ext cx="170565" cy="166447"/>
          </a:xfrm>
          <a:prstGeom prst="ellipse">
            <a:avLst/>
          </a:prstGeom>
          <a:solidFill>
            <a:srgbClr val="D5EC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4D8F4C3-39CA-F05B-D1E4-72C27F31C826}"/>
              </a:ext>
            </a:extLst>
          </p:cNvPr>
          <p:cNvSpPr txBox="1"/>
          <p:nvPr/>
        </p:nvSpPr>
        <p:spPr>
          <a:xfrm>
            <a:off x="3472673" y="5900350"/>
            <a:ext cx="5421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Pause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E3CC03DE-DBC0-F7CB-3CAB-95F0CF344787}"/>
              </a:ext>
            </a:extLst>
          </p:cNvPr>
          <p:cNvSpPr txBox="1"/>
          <p:nvPr/>
        </p:nvSpPr>
        <p:spPr>
          <a:xfrm>
            <a:off x="1936557" y="5899170"/>
            <a:ext cx="8915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Onboarding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0D1643B3-3DD3-9DFD-A2A3-F307015123B3}"/>
              </a:ext>
            </a:extLst>
          </p:cNvPr>
          <p:cNvSpPr txBox="1"/>
          <p:nvPr/>
        </p:nvSpPr>
        <p:spPr>
          <a:xfrm>
            <a:off x="4732305" y="5898121"/>
            <a:ext cx="8595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Egenarbeid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C9025C8-C5A8-F68D-CC0D-EBB319CF0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34393" y="5943934"/>
            <a:ext cx="174190" cy="169984"/>
          </a:xfrm>
          <a:prstGeom prst="ellipse">
            <a:avLst/>
          </a:prstGeom>
          <a:solidFill>
            <a:srgbClr val="FBE5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FBAF8CCA-7091-F8F1-D273-620BEA140CF2}"/>
              </a:ext>
            </a:extLst>
          </p:cNvPr>
          <p:cNvSpPr txBox="1"/>
          <p:nvPr/>
        </p:nvSpPr>
        <p:spPr>
          <a:xfrm>
            <a:off x="6299714" y="5898121"/>
            <a:ext cx="1156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Kurs/inspirasjon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5DE0553-8CD7-021A-4ED5-7EA3EFDF0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09537" y="5943934"/>
            <a:ext cx="174189" cy="169984"/>
          </a:xfrm>
          <a:prstGeom prst="ellipse">
            <a:avLst/>
          </a:prstGeom>
          <a:solidFill>
            <a:srgbClr val="CCEC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747583B-F589-34D2-7DE3-1444EB983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66984" y="5943934"/>
            <a:ext cx="174190" cy="16998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50EF3A8-55CC-DF48-0BA3-116E0AE43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65992" y="5931613"/>
            <a:ext cx="170565" cy="166447"/>
          </a:xfrm>
          <a:prstGeom prst="ellipse">
            <a:avLst/>
          </a:prstGeom>
          <a:solidFill>
            <a:srgbClr val="CCEE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BE6D7711-40F6-D5AE-AB64-BF6DB0E45BFF}"/>
              </a:ext>
            </a:extLst>
          </p:cNvPr>
          <p:cNvSpPr txBox="1"/>
          <p:nvPr/>
        </p:nvSpPr>
        <p:spPr>
          <a:xfrm>
            <a:off x="3472673" y="5900350"/>
            <a:ext cx="5421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Pause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7373C859-50B4-2637-D6B1-68533F281A37}"/>
              </a:ext>
            </a:extLst>
          </p:cNvPr>
          <p:cNvSpPr txBox="1"/>
          <p:nvPr/>
        </p:nvSpPr>
        <p:spPr>
          <a:xfrm>
            <a:off x="1936557" y="5899170"/>
            <a:ext cx="8915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Onboarding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50521DED-0E93-EF63-8108-C8A406BF2CC5}"/>
              </a:ext>
            </a:extLst>
          </p:cNvPr>
          <p:cNvSpPr txBox="1"/>
          <p:nvPr/>
        </p:nvSpPr>
        <p:spPr>
          <a:xfrm>
            <a:off x="4732305" y="5898121"/>
            <a:ext cx="8595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Egenarbeid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7090D982-BAC1-0D9C-2A27-BC11F4C06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34393" y="5943934"/>
            <a:ext cx="174190" cy="169984"/>
          </a:xfrm>
          <a:prstGeom prst="ellipse">
            <a:avLst/>
          </a:prstGeom>
          <a:solidFill>
            <a:srgbClr val="FBE5D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A3C21673-9966-2A8B-ED64-20E73738AED3}"/>
              </a:ext>
            </a:extLst>
          </p:cNvPr>
          <p:cNvSpPr txBox="1"/>
          <p:nvPr/>
        </p:nvSpPr>
        <p:spPr>
          <a:xfrm>
            <a:off x="6299714" y="5898121"/>
            <a:ext cx="11560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Kurs/inspirasjon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1C6F1848-0E6E-2BAB-5A73-0CD0C35CA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51287" y="5943934"/>
            <a:ext cx="174190" cy="169984"/>
          </a:xfrm>
          <a:prstGeom prst="ellipse">
            <a:avLst/>
          </a:prstGeom>
          <a:solidFill>
            <a:srgbClr val="D8DC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8AF989E7-C62E-7DB8-9723-A75750EF0B46}"/>
              </a:ext>
            </a:extLst>
          </p:cNvPr>
          <p:cNvSpPr txBox="1"/>
          <p:nvPr/>
        </p:nvSpPr>
        <p:spPr>
          <a:xfrm>
            <a:off x="8146045" y="5898121"/>
            <a:ext cx="4972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</a:rPr>
              <a:t>Møte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C87C3CB3-6E7C-D665-919C-3F404CEF4CDA}"/>
              </a:ext>
            </a:extLst>
          </p:cNvPr>
          <p:cNvSpPr/>
          <p:nvPr/>
        </p:nvSpPr>
        <p:spPr>
          <a:xfrm>
            <a:off x="3284890" y="4427984"/>
            <a:ext cx="7505666" cy="515182"/>
          </a:xfrm>
          <a:prstGeom prst="rect">
            <a:avLst/>
          </a:prstGeom>
          <a:solidFill>
            <a:srgbClr val="D8DCF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Prosjektmøte/prosjektarbeid 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491AEDB1-ADD7-E450-68C6-0BC3A841C085}"/>
              </a:ext>
            </a:extLst>
          </p:cNvPr>
          <p:cNvSpPr/>
          <p:nvPr/>
        </p:nvSpPr>
        <p:spPr>
          <a:xfrm>
            <a:off x="1765992" y="4411334"/>
            <a:ext cx="1421191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13:00 - 14:00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AA4E11BD-97E0-8233-8116-21620361BB9F}"/>
              </a:ext>
            </a:extLst>
          </p:cNvPr>
          <p:cNvSpPr/>
          <p:nvPr/>
        </p:nvSpPr>
        <p:spPr>
          <a:xfrm>
            <a:off x="1765992" y="5068452"/>
            <a:ext cx="1421191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14:00 - ut dagen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AC85850E-A147-4A18-1E5A-C824A9947DEA}"/>
              </a:ext>
            </a:extLst>
          </p:cNvPr>
          <p:cNvSpPr/>
          <p:nvPr/>
        </p:nvSpPr>
        <p:spPr>
          <a:xfrm>
            <a:off x="3282509" y="1157353"/>
            <a:ext cx="7505667" cy="515182"/>
          </a:xfrm>
          <a:prstGeom prst="rect">
            <a:avLst/>
          </a:prstGeom>
          <a:solidFill>
            <a:srgbClr val="0038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400" b="1">
                <a:latin typeface="Source Sans Pro" panose="020B0503030403020204" pitchFamily="34" charset="0"/>
                <a:ea typeface="Source Sans Pro" panose="020B0503030403020204" pitchFamily="34" charset="0"/>
              </a:rPr>
              <a:t>Torsdag</a:t>
            </a:r>
            <a:endParaRPr lang="nb-NO" b="1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2098F05A-F293-7CAF-0594-EDD6FDC22D97}"/>
              </a:ext>
            </a:extLst>
          </p:cNvPr>
          <p:cNvSpPr/>
          <p:nvPr/>
        </p:nvSpPr>
        <p:spPr>
          <a:xfrm>
            <a:off x="3309537" y="3787516"/>
            <a:ext cx="7505666" cy="515182"/>
          </a:xfrm>
          <a:prstGeom prst="rect">
            <a:avLst/>
          </a:prstGeom>
          <a:solidFill>
            <a:srgbClr val="D8DCF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Ukentlig innsjekk med veiledere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5F4C34AA-9509-F08D-36AD-7927AF1AEA5C}"/>
              </a:ext>
            </a:extLst>
          </p:cNvPr>
          <p:cNvSpPr/>
          <p:nvPr/>
        </p:nvSpPr>
        <p:spPr>
          <a:xfrm>
            <a:off x="1765992" y="3825184"/>
            <a:ext cx="1421191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13:00 - 14:00</a:t>
            </a:r>
          </a:p>
        </p:txBody>
      </p:sp>
    </p:spTree>
    <p:extLst>
      <p:ext uri="{BB962C8B-B14F-4D97-AF65-F5344CB8AC3E}">
        <p14:creationId xmlns:p14="http://schemas.microsoft.com/office/powerpoint/2010/main" val="6910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ktangel 40">
            <a:extLst>
              <a:ext uri="{FF2B5EF4-FFF2-40B4-BE49-F238E27FC236}">
                <a16:creationId xmlns:a16="http://schemas.microsoft.com/office/drawing/2014/main" id="{F9DAF21E-13FF-8A13-236E-6F9CF43BE3A8}"/>
              </a:ext>
            </a:extLst>
          </p:cNvPr>
          <p:cNvSpPr/>
          <p:nvPr/>
        </p:nvSpPr>
        <p:spPr>
          <a:xfrm>
            <a:off x="3519021" y="1703753"/>
            <a:ext cx="3606434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Lenke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00564244-3A0B-450C-3176-25EB1EE61423}"/>
              </a:ext>
            </a:extLst>
          </p:cNvPr>
          <p:cNvSpPr/>
          <p:nvPr/>
        </p:nvSpPr>
        <p:spPr>
          <a:xfrm>
            <a:off x="2017800" y="1703753"/>
            <a:ext cx="1421191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Kurs</a:t>
            </a:r>
          </a:p>
        </p:txBody>
      </p:sp>
      <p:sp>
        <p:nvSpPr>
          <p:cNvPr id="59" name="Rektangel 58">
            <a:extLst>
              <a:ext uri="{FF2B5EF4-FFF2-40B4-BE49-F238E27FC236}">
                <a16:creationId xmlns:a16="http://schemas.microsoft.com/office/drawing/2014/main" id="{D9ABEB00-7959-5D87-E30E-A7F30946A593}"/>
              </a:ext>
            </a:extLst>
          </p:cNvPr>
          <p:cNvSpPr/>
          <p:nvPr/>
        </p:nvSpPr>
        <p:spPr>
          <a:xfrm>
            <a:off x="3504373" y="2280796"/>
            <a:ext cx="3606434" cy="10041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75"/>
              </a:lnSpc>
              <a:defRPr/>
            </a:pPr>
            <a:r>
              <a:rPr lang="nb-NO" sz="1100" noProof="0"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Forvaltningsreisen | Læringsplattformen (dfo.no)</a:t>
            </a:r>
            <a:endParaRPr lang="nb-NO" sz="1100" noProof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9" name="Rektangel 78">
            <a:extLst>
              <a:ext uri="{FF2B5EF4-FFF2-40B4-BE49-F238E27FC236}">
                <a16:creationId xmlns:a16="http://schemas.microsoft.com/office/drawing/2014/main" id="{4B61FC94-2103-A851-2908-3B56989C0C38}"/>
              </a:ext>
            </a:extLst>
          </p:cNvPr>
          <p:cNvSpPr/>
          <p:nvPr/>
        </p:nvSpPr>
        <p:spPr>
          <a:xfrm>
            <a:off x="2014648" y="2285682"/>
            <a:ext cx="1421191" cy="10041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noProof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Forvaltningsreisen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2" name="Rektangel 81">
            <a:extLst>
              <a:ext uri="{FF2B5EF4-FFF2-40B4-BE49-F238E27FC236}">
                <a16:creationId xmlns:a16="http://schemas.microsoft.com/office/drawing/2014/main" id="{2D3A5F53-9987-C4E2-8C34-B8B161AE6B17}"/>
              </a:ext>
            </a:extLst>
          </p:cNvPr>
          <p:cNvSpPr/>
          <p:nvPr/>
        </p:nvSpPr>
        <p:spPr>
          <a:xfrm>
            <a:off x="2014645" y="4555704"/>
            <a:ext cx="1421191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b="0" i="0" u="none" strike="noStrike" kern="1200" baseline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Guide for deg som skal lage e-læring</a:t>
            </a:r>
          </a:p>
        </p:txBody>
      </p:sp>
      <p:sp>
        <p:nvSpPr>
          <p:cNvPr id="84" name="Tittel 83">
            <a:extLst>
              <a:ext uri="{FF2B5EF4-FFF2-40B4-BE49-F238E27FC236}">
                <a16:creationId xmlns:a16="http://schemas.microsoft.com/office/drawing/2014/main" id="{A2830670-878B-6D8D-9F5A-743C9D1CF1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934464" y="486800"/>
            <a:ext cx="2323072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E-læringskurs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1ECE217-C8C1-DE2C-9CCF-32CA103776A1}"/>
              </a:ext>
            </a:extLst>
          </p:cNvPr>
          <p:cNvSpPr/>
          <p:nvPr/>
        </p:nvSpPr>
        <p:spPr>
          <a:xfrm>
            <a:off x="2014647" y="3950036"/>
            <a:ext cx="1421191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Den gylne pennen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22EB5FC-BA0E-B24B-D2EE-DBB64D633DD7}"/>
              </a:ext>
            </a:extLst>
          </p:cNvPr>
          <p:cNvSpPr/>
          <p:nvPr/>
        </p:nvSpPr>
        <p:spPr>
          <a:xfrm>
            <a:off x="3504372" y="4555704"/>
            <a:ext cx="3619505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1975"/>
              </a:lnSpc>
              <a:buNone/>
            </a:pPr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  <a:hlinkClick r:id="rId4"/>
              </a:rPr>
              <a:t>Guide for deg som skal lage e-læring | Læringsplattformen (dfo.no)</a:t>
            </a:r>
            <a:endParaRPr lang="nb-NO" sz="1100" b="0" i="0" u="none" strike="noStrike" noProof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FC35815-FDBD-8141-45E2-822F2DEECEEC}"/>
              </a:ext>
            </a:extLst>
          </p:cNvPr>
          <p:cNvSpPr/>
          <p:nvPr/>
        </p:nvSpPr>
        <p:spPr>
          <a:xfrm>
            <a:off x="3504373" y="3950036"/>
            <a:ext cx="3606434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rgbClr val="0000FF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  <a:hlinkClick r:id="rId5"/>
            </a:endParaRPr>
          </a:p>
          <a:p>
            <a:pPr algn="ctr"/>
            <a:r>
              <a:rPr lang="nb-NO" sz="1100">
                <a:solidFill>
                  <a:srgbClr val="0000F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  <a:hlinkClick r:id="rId5"/>
              </a:rPr>
              <a:t>Den gylne pennen – et e-læringskurs i klarspråk | Læringsplattformen (dfo.no)</a:t>
            </a:r>
            <a:endParaRPr lang="nb-NO" sz="1100">
              <a:solidFill>
                <a:srgbClr val="0000FF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algn="ctr"/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29E10E20-04D8-E4E7-A600-B7DEFBFCCFAD}"/>
              </a:ext>
            </a:extLst>
          </p:cNvPr>
          <p:cNvSpPr/>
          <p:nvPr/>
        </p:nvSpPr>
        <p:spPr>
          <a:xfrm>
            <a:off x="2014647" y="3362334"/>
            <a:ext cx="1421191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LA STÅ!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776CCF41-87BE-C2C7-1CB6-B659EDC7F687}"/>
              </a:ext>
            </a:extLst>
          </p:cNvPr>
          <p:cNvSpPr/>
          <p:nvPr/>
        </p:nvSpPr>
        <p:spPr>
          <a:xfrm>
            <a:off x="3517444" y="3362334"/>
            <a:ext cx="3606434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100">
              <a:solidFill>
                <a:srgbClr val="0000FF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  <a:hlinkClick r:id="rId6"/>
            </a:endParaRPr>
          </a:p>
          <a:p>
            <a:pPr algn="ctr"/>
            <a:r>
              <a:rPr lang="nb-NO" sz="1100">
                <a:solidFill>
                  <a:srgbClr val="0000F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  <a:hlinkClick r:id="rId6"/>
              </a:rPr>
              <a:t>La Stå! Digital veileder for utvikling av kompetansetiltak | Læringsplattformen (dfo.no)</a:t>
            </a:r>
            <a:endParaRPr lang="nb-NO" sz="1100"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  <a:p>
            <a:pPr algn="ctr"/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C167007F-22A1-C575-6642-D55018EC84DB}"/>
              </a:ext>
            </a:extLst>
          </p:cNvPr>
          <p:cNvSpPr/>
          <p:nvPr/>
        </p:nvSpPr>
        <p:spPr>
          <a:xfrm>
            <a:off x="7179341" y="1703753"/>
            <a:ext cx="3537783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Beskrivelse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700443AA-491B-1378-C43B-C8A76CFDBBD9}"/>
              </a:ext>
            </a:extLst>
          </p:cNvPr>
          <p:cNvSpPr/>
          <p:nvPr/>
        </p:nvSpPr>
        <p:spPr>
          <a:xfrm>
            <a:off x="7179342" y="2280796"/>
            <a:ext cx="3537783" cy="10041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75"/>
              </a:lnSpc>
              <a:defRPr/>
            </a:pPr>
            <a:endParaRPr lang="nb-NO" sz="1100" noProof="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>
              <a:lnSpc>
                <a:spcPts val="1975"/>
              </a:lnSpc>
              <a:defRPr/>
            </a:pPr>
            <a:r>
              <a:rPr lang="nb-NO" sz="1100" noProof="0">
                <a:solidFill>
                  <a:schemeClr val="tx2">
                    <a:lumMod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Forvaltningsreisen skal gi grunnleggende kompetanse om det som er felles for alle som jobber i staten, uansett virksomhet.</a:t>
            </a:r>
          </a:p>
          <a:p>
            <a:pPr algn="ctr">
              <a:lnSpc>
                <a:spcPts val="1975"/>
              </a:lnSpc>
              <a:defRPr/>
            </a:pPr>
            <a:endParaRPr lang="nb-NO" sz="1100" noProof="0">
              <a:solidFill>
                <a:schemeClr val="tx2">
                  <a:lumMod val="7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AFCC1892-AD34-E4BC-0D14-CF503D4C806E}"/>
              </a:ext>
            </a:extLst>
          </p:cNvPr>
          <p:cNvSpPr/>
          <p:nvPr/>
        </p:nvSpPr>
        <p:spPr>
          <a:xfrm>
            <a:off x="7179340" y="4555704"/>
            <a:ext cx="3537783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/>
                <a:ea typeface="Source Sans Pro"/>
              </a:rPr>
              <a:t>Guiden tar deg gjennom typiske faser i utvikling av e-læringskurs, og gir deg råd og tips fra prosjektoppstart til ferdig kurs.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F3DE4B77-C492-3726-25B4-F4E0013C0E6B}"/>
              </a:ext>
            </a:extLst>
          </p:cNvPr>
          <p:cNvSpPr/>
          <p:nvPr/>
        </p:nvSpPr>
        <p:spPr>
          <a:xfrm>
            <a:off x="7205485" y="3955879"/>
            <a:ext cx="3511639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 kurset "Den gylne pennen" får du en innføring i de viktigste klarspråksteknikkene.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EC419C51-59CC-C5FA-BF8A-3A6D23B5C184}"/>
              </a:ext>
            </a:extLst>
          </p:cNvPr>
          <p:cNvSpPr/>
          <p:nvPr/>
        </p:nvSpPr>
        <p:spPr>
          <a:xfrm>
            <a:off x="7205485" y="3370116"/>
            <a:ext cx="3511639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En digital veileder for alle som jobber med formidlings- og opplæringsvirksomhet i forvaltningen.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C320AE14-5B15-8AD7-4806-D20413BB005E}"/>
              </a:ext>
            </a:extLst>
          </p:cNvPr>
          <p:cNvSpPr/>
          <p:nvPr/>
        </p:nvSpPr>
        <p:spPr>
          <a:xfrm>
            <a:off x="2014644" y="5130326"/>
            <a:ext cx="1421191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Intro til universell utforming</a:t>
            </a:r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4D839078-B535-531C-B549-ADD352E57B8E}"/>
              </a:ext>
            </a:extLst>
          </p:cNvPr>
          <p:cNvSpPr/>
          <p:nvPr/>
        </p:nvSpPr>
        <p:spPr>
          <a:xfrm>
            <a:off x="3504371" y="5130326"/>
            <a:ext cx="3619505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ts val="1975"/>
              </a:lnSpc>
            </a:pPr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  <a:cs typeface="+mn-lt"/>
                <a:hlinkClick r:id="rId7"/>
              </a:rPr>
              <a:t>Intro til universell utforming | Tilsynet for universell utforming av ikt (uutilsynet.no)</a:t>
            </a:r>
            <a:endParaRPr lang="nb-NO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E480A4DF-6E8A-6C08-77C9-E42156D94630}"/>
              </a:ext>
            </a:extLst>
          </p:cNvPr>
          <p:cNvSpPr/>
          <p:nvPr/>
        </p:nvSpPr>
        <p:spPr>
          <a:xfrm>
            <a:off x="7179339" y="5130326"/>
            <a:ext cx="3537783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/>
              </a:rPr>
              <a:t>På denne siden finner du både tips, enkle tester og en introduksjon til universell utforming. </a:t>
            </a:r>
            <a:endParaRPr lang="nb-NO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656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ktangel 40">
            <a:extLst>
              <a:ext uri="{FF2B5EF4-FFF2-40B4-BE49-F238E27FC236}">
                <a16:creationId xmlns:a16="http://schemas.microsoft.com/office/drawing/2014/main" id="{F9DAF21E-13FF-8A13-236E-6F9CF43BE3A8}"/>
              </a:ext>
            </a:extLst>
          </p:cNvPr>
          <p:cNvSpPr/>
          <p:nvPr/>
        </p:nvSpPr>
        <p:spPr>
          <a:xfrm>
            <a:off x="3351338" y="1788073"/>
            <a:ext cx="3606434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Lenke</a:t>
            </a: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00564244-3A0B-450C-3176-25EB1EE61423}"/>
              </a:ext>
            </a:extLst>
          </p:cNvPr>
          <p:cNvSpPr/>
          <p:nvPr/>
        </p:nvSpPr>
        <p:spPr>
          <a:xfrm>
            <a:off x="1850117" y="1788073"/>
            <a:ext cx="1421191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Kurs</a:t>
            </a:r>
          </a:p>
        </p:txBody>
      </p:sp>
      <p:sp>
        <p:nvSpPr>
          <p:cNvPr id="84" name="Tittel 83">
            <a:extLst>
              <a:ext uri="{FF2B5EF4-FFF2-40B4-BE49-F238E27FC236}">
                <a16:creationId xmlns:a16="http://schemas.microsoft.com/office/drawing/2014/main" id="{A2830670-878B-6D8D-9F5A-743C9D1CF1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043197" y="468273"/>
            <a:ext cx="4236609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0" i="0" u="none" strike="noStrike" kern="1200" cap="none" spc="0" normalizeH="0" baseline="0" noProof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Mikrokurs - </a:t>
            </a:r>
            <a:r>
              <a:rPr kumimoji="0" lang="nb-NO" sz="2800" b="0" i="0" u="none" strike="noStrike" kern="100" cap="none" spc="0" normalizeH="0" baseline="0" noProof="0" err="1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Articulate</a:t>
            </a:r>
            <a:r>
              <a:rPr kumimoji="0" lang="nb-NO" sz="2800" b="0" i="0" u="none" strike="noStrike" kern="100" cap="none" spc="0" normalizeH="0" baseline="0" noProof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Times New Roman"/>
              </a:rPr>
              <a:t> Rise</a:t>
            </a: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B1ECE217-C8C1-DE2C-9CCF-32CA103776A1}"/>
              </a:ext>
            </a:extLst>
          </p:cNvPr>
          <p:cNvSpPr/>
          <p:nvPr/>
        </p:nvSpPr>
        <p:spPr>
          <a:xfrm>
            <a:off x="1850117" y="3005656"/>
            <a:ext cx="1421191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Økonomikurs for lærlinger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FC35815-FDBD-8141-45E2-822F2DEECEEC}"/>
              </a:ext>
            </a:extLst>
          </p:cNvPr>
          <p:cNvSpPr/>
          <p:nvPr/>
        </p:nvSpPr>
        <p:spPr>
          <a:xfrm>
            <a:off x="3339843" y="3005656"/>
            <a:ext cx="3606434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Økonomikurs for lærlinger i staten | Læringsplattformen (dfo.no)</a:t>
            </a:r>
            <a:endParaRPr lang="nb-NO" sz="1100">
              <a:solidFill>
                <a:schemeClr val="tx1">
                  <a:lumMod val="75000"/>
                  <a:lumOff val="2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29E10E20-04D8-E4E7-A600-B7DEFBFCCFAD}"/>
              </a:ext>
            </a:extLst>
          </p:cNvPr>
          <p:cNvSpPr/>
          <p:nvPr/>
        </p:nvSpPr>
        <p:spPr>
          <a:xfrm>
            <a:off x="1850117" y="2417954"/>
            <a:ext cx="1421191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HMS-kurs for lærlinger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776CCF41-87BE-C2C7-1CB6-B659EDC7F687}"/>
              </a:ext>
            </a:extLst>
          </p:cNvPr>
          <p:cNvSpPr/>
          <p:nvPr/>
        </p:nvSpPr>
        <p:spPr>
          <a:xfrm>
            <a:off x="3352914" y="2417954"/>
            <a:ext cx="3606434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latin typeface="Source Sans Pro" panose="020B0503030403020204" pitchFamily="34" charset="0"/>
                <a:ea typeface="Source Sans Pro" panose="020B0503030403020204" pitchFamily="34" charset="0"/>
                <a:hlinkClick r:id="rId4"/>
              </a:rPr>
              <a:t>HMS kurs for lærlinger i staten | Læringsplattformen (dfo.no)</a:t>
            </a:r>
            <a:endParaRPr lang="nb-NO" sz="1100">
              <a:solidFill>
                <a:srgbClr val="0000FF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/>
            </a:endParaRP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C167007F-22A1-C575-6642-D55018EC84DB}"/>
              </a:ext>
            </a:extLst>
          </p:cNvPr>
          <p:cNvSpPr/>
          <p:nvPr/>
        </p:nvSpPr>
        <p:spPr>
          <a:xfrm>
            <a:off x="7011658" y="1788073"/>
            <a:ext cx="3537783" cy="5151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>
                <a:solidFill>
                  <a:schemeClr val="tx2">
                    <a:lumMod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Beskrivelse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F3DE4B77-C492-3726-25B4-F4E0013C0E6B}"/>
              </a:ext>
            </a:extLst>
          </p:cNvPr>
          <p:cNvSpPr/>
          <p:nvPr/>
        </p:nvSpPr>
        <p:spPr>
          <a:xfrm>
            <a:off x="7040955" y="3011499"/>
            <a:ext cx="3511639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Dette kurset handler om økonomi, hvor du følger Neo som skal arrangere Romfartskonferansen. 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EC419C51-59CC-C5FA-BF8A-3A6D23B5C184}"/>
              </a:ext>
            </a:extLst>
          </p:cNvPr>
          <p:cNvSpPr/>
          <p:nvPr/>
        </p:nvSpPr>
        <p:spPr>
          <a:xfrm>
            <a:off x="7040955" y="2425736"/>
            <a:ext cx="3511639" cy="5151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>
                <a:solidFill>
                  <a:schemeClr val="tx1">
                    <a:lumMod val="75000"/>
                    <a:lumOff val="2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Dette kurset handler om HMS og gir deg en generell innføring i HMS på arbeidsplassen i tråd med din læreplan.</a:t>
            </a:r>
          </a:p>
        </p:txBody>
      </p:sp>
    </p:spTree>
    <p:extLst>
      <p:ext uri="{BB962C8B-B14F-4D97-AF65-F5344CB8AC3E}">
        <p14:creationId xmlns:p14="http://schemas.microsoft.com/office/powerpoint/2010/main" val="1826264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830</Words>
  <Application>Microsoft Office PowerPoint</Application>
  <PresentationFormat>Widescreen</PresentationFormat>
  <Paragraphs>187</Paragraphs>
  <Slides>11</Slides>
  <Notes>11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Calibri,Sans-Serif</vt:lpstr>
      <vt:lpstr>Source Sans Pro</vt:lpstr>
      <vt:lpstr>Wingdings</vt:lpstr>
      <vt:lpstr>Office-tema</vt:lpstr>
      <vt:lpstr>Velkommen til oss i DFØ  Rosa og Jila!</vt:lpstr>
      <vt:lpstr>Tips: «sett inn bilde av kollegaene til studentene de kommende ukene» </vt:lpstr>
      <vt:lpstr>UKE 1: Onboarding </vt:lpstr>
      <vt:lpstr>Møte</vt:lpstr>
      <vt:lpstr>14:00 – 16:00</vt:lpstr>
      <vt:lpstr>UKE 1: Onsdag </vt:lpstr>
      <vt:lpstr>PowerPoint-presentasjon</vt:lpstr>
      <vt:lpstr>E-læringskurs</vt:lpstr>
      <vt:lpstr>Mikrokurs - Articulate Rise</vt:lpstr>
      <vt:lpstr>Prosjekter i praksisperioden</vt:lpstr>
      <vt:lpstr>Ofte brukte forkortelse i virksomheten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2023-11-21T14:25:11Z</dcterms:created>
  <dcterms:modified xsi:type="dcterms:W3CDTF">2023-11-21T14:25:22Z</dcterms:modified>
</cp:coreProperties>
</file>