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55" r:id="rId2"/>
  </p:sldMasterIdLst>
  <p:notesMasterIdLst>
    <p:notesMasterId r:id="rId13"/>
  </p:notesMasterIdLst>
  <p:sldIdLst>
    <p:sldId id="257" r:id="rId3"/>
    <p:sldId id="282" r:id="rId4"/>
    <p:sldId id="312" r:id="rId5"/>
    <p:sldId id="311" r:id="rId6"/>
    <p:sldId id="288" r:id="rId7"/>
    <p:sldId id="313" r:id="rId8"/>
    <p:sldId id="315" r:id="rId9"/>
    <p:sldId id="297" r:id="rId10"/>
    <p:sldId id="317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fatte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420" autoAdjust="0"/>
  </p:normalViewPr>
  <p:slideViewPr>
    <p:cSldViewPr snapToGrid="0" snapToObjects="1">
      <p:cViewPr varScale="1">
        <p:scale>
          <a:sx n="108" d="100"/>
          <a:sy n="108" d="100"/>
        </p:scale>
        <p:origin x="11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FE785-3144-4710-B65E-6C3D703906B4}" type="datetimeFigureOut">
              <a:rPr lang="nb-NO" smtClean="0"/>
              <a:t>23.02.2023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DB385-D7F8-4B1E-A8A8-90605C73E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35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b-NO" dirty="0"/>
              <a:t>Be alle om å tenke og skrive</a:t>
            </a:r>
            <a:r>
              <a:rPr lang="nb-NO" baseline="0" dirty="0"/>
              <a:t> ned noen punkter på det som kjennetegner et godt samarbeid.  </a:t>
            </a:r>
          </a:p>
          <a:p>
            <a:pPr marL="228600" indent="-228600">
              <a:buAutoNum type="arabicPeriod"/>
            </a:pPr>
            <a:r>
              <a:rPr lang="nb-NO" baseline="0" dirty="0"/>
              <a:t>Er gruppen 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DB385-D7F8-4B1E-A8A8-90605C73E61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78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Visjon og mål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dannet et felles (visjonært men også troverdig)bilde av hvordan det er når endringen er implementert?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Kan de ansatte se seg selv lykkes i fremtidsbilde?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de vært med på å utvikle visjonen.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Situasjonsforståelse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et klart bilde av bakgrunn og behov for endringen?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akseptert at status quo ikke er et alternativ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Hvor endringen kommer vil påvirke situasjonsbeskrivelsen (fordi vi vil, fordi vi må, fordi vi skal)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Intern endringsteam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satt sammen et endringsteam med ansvar for å drive endringsprosessen? Har de nok ressurser, status, legitimitet, kompetanse på endring og kommunikasjonsevner.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Evner endringsteamet å mobilisere organisasjonen i planlegging og gjennomføring av endringsprosesser.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Topplederforankring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endringen en forankring hos en leder som er tydelig i ord og i handling og som står bak endringen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toppleder satt ned et godt endringsteam med avklarte mandat og rolle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Kultur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preger kulturen når verdier, holdinger og virkelighetsoppfatninger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organisasjonens endringskapasitet og modenhet med endring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det ved kulturen som hemmer eller fremmer suksessen til endringen 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bra og hva må vi utvikle i forhold til egen 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Opplæring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organisasjonen den kompetansen som er nødvendig for å lykkes med omstillingen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Vet folk hva de har av kompetanse og hva de må utvikle i forhold til nye kompetansekrav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Hvilke kompetansetiltak er det viktig at organisasjonen tilbyr slik at ansatte kan posisjonere seg i forhold til nye  komptansekrav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Budsjett og planer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satt av nok ressurser til endringsprosessen slik at den blir vellykket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laget konkrete planer for styring og gjennomføring av endringsprosessen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Måloppfølging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Blir det satt nye mål og oppgaver som brytes helt ned til den enkelte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Vet de ansatte hva som forventes av dem – hva skal være annerledes før, under og etter endringsprosessen?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Blir disse fulgt opp gjennom tilbakemeldinger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Forpliktelse og ansvarlighet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ansatte fått anledning til å stille spørsmål, ytre bekymringer og blitt møtt på disse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de ansatte fått være med å definere behov, mål og løsninger.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organisasjonen istandsatt folk til å møte endringer på en offensiv måte.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Holdes ledere og medarbeidere ansvarlig i forhold til de mål og planer som blir lagt. 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Kommunikasjon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arenaer for kommunikasjon og dialog omkring endringsprosessen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gode kanaler for kommunikasjon og informasjon – 7 ganger 7 kanaler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Belønnes riktig atferd i forhold til endring – lønn og anerkjennelse.</a:t>
            </a:r>
          </a:p>
        </p:txBody>
      </p:sp>
    </p:spTree>
    <p:extLst>
      <p:ext uri="{BB962C8B-B14F-4D97-AF65-F5344CB8AC3E}">
        <p14:creationId xmlns:p14="http://schemas.microsoft.com/office/powerpoint/2010/main" val="131943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Visjon og mål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dannet et felles (visjonært men også troverdig)bilde av hvordan det er når endringen er implementert?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Kan de ansatte se seg selv lykkes i fremtidsbilde?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de vært med på å utvikle visjonen.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Situasjonsforståelse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et klart bilde av bakgrunn og behov for endringen?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akseptert at status quo ikke er et alternativ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Hvor endringen kommer vil påvirke situasjonsbeskrivelsen (fordi vi vil, fordi vi må, fordi vi skal)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Intern endringsteam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satt sammen et endringsteam med ansvar for å drive endringsprosessen? Har de nok ressurser, status, legitimitet, kompetanse på endring og kommunikasjonsevner.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Evner endringsteamet å mobilisere organisasjonen i planlegging og gjennomføring av endringsprosesser.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Topplederforankring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endringen en forankring hos en leder som er tydelig i ord og i handling og som står bak endringen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toppleder satt ned et godt endringsteam med avklarte mandat og rolle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Kultur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preger kulturen når verdier, holdinger og virkelighetsoppfatninger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organisasjonens endringskapasitet og modenhet med endring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det ved kulturen som hemmer eller fremmer suksessen til endringen 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bra og hva må vi utvikle i forhold til egen 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Opplæring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organisasjonen den kompetansen som er nødvendig for å lykkes med omstillingen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Vet folk hva de har av kompetanse og hva de må utvikle i forhold til nye kompetansekrav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Hvilke kompetansetiltak er det viktig at organisasjonen tilbyr slik at ansatte kan posisjonere seg i forhold til nye  komptansekrav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Budsjett og planer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satt av nok ressurser til endringsprosessen slik at den blir vellykket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laget konkrete planer for styring og gjennomføring av endringsprosessen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Måloppfølging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Blir det satt nye mål og oppgaver som brytes helt ned til den enkelte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Vet de ansatte hva som forventes av dem – hva skal være annerledes før, under og etter endringsprosessen?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Blir disse fulgt opp gjennom tilbakemeldinger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Forpliktelse og ansvarlighet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ansatte fått anledning til å stille spørsmål, ytre bekymringer og blitt møtt på disse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de ansatte fått være med å definere behov, mål og løsninger.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organisasjonen istandsatt folk til å møte endringer på en offensiv måte.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Holdes ledere og medarbeidere ansvarlig i forhold til de mål og planer som blir lagt. 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Kommunikasjon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arenaer for kommunikasjon og dialog omkring endringsprosessen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gode kanaler for kommunikasjon og informasjon – 7 ganger 7 kanaler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Belønnes riktig atferd i forhold til endring – lønn og anerkjennelse.</a:t>
            </a:r>
          </a:p>
        </p:txBody>
      </p:sp>
    </p:spTree>
    <p:extLst>
      <p:ext uri="{BB962C8B-B14F-4D97-AF65-F5344CB8AC3E}">
        <p14:creationId xmlns:p14="http://schemas.microsoft.com/office/powerpoint/2010/main" val="3257681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Visjon og mål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dannet et felles (visjonært men også troverdig)bilde av hvordan det er når endringen er implementert?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Kan de ansatte se seg selv lykkes i fremtidsbilde?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de vært med på å utvikle visjonen.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Situasjonsforståelse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et klart bilde av bakgrunn og behov for endringen?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akseptert at status quo ikke er et alternativ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Hvor endringen kommer vil påvirke situasjonsbeskrivelsen (fordi vi vil, fordi vi må, fordi vi skal)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Intern endringsteam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satt sammen et endringsteam med ansvar for å drive endringsprosessen? Har de nok ressurser, status, legitimitet, kompetanse på endring og kommunikasjonsevner.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Evner endringsteamet å mobilisere organisasjonen i planlegging og gjennomføring av endringsprosesser.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Topplederforankring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endringen en forankring hos en leder som er tydelig i ord og i handling og som står bak endringen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toppleder satt ned et godt endringsteam med avklarte mandat og rolle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nb-NO" altLang="nb-NO" sz="700" b="1">
                <a:latin typeface="Arial" pitchFamily="34" charset="0"/>
              </a:rPr>
              <a:t>Kultur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preger kulturen når verdier, holdinger og virkelighetsoppfatninger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organisasjonens endringskapasitet og modenhet med endring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det ved kulturen som hemmer eller fremmer suksessen til endringen 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Hva er bra og hva må vi utvikle i forhold til egen 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Opplæring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organisasjonen den kompetansen som er nødvendig for å lykkes med omstillingen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Vet folk hva de har av kompetanse og hva de må utvikle i forhold til nye kompetansekrav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Hvilke kompetansetiltak er det viktig at organisasjonen tilbyr slik at ansatte kan posisjonere seg i forhold til nye  komptansekrav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Budsjett og planer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satt av nok ressurser til endringsprosessen slik at den blir vellykket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laget konkrete planer for styring og gjennomføring av endringsprosessen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Måloppfølging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Blir det satt nye mål og oppgaver som brytes helt ned til den enkelte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Vet de ansatte hva som forventes av dem – hva skal være annerledes før, under og etter endringsprosessen?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Blir disse fulgt opp gjennom tilbakemeldinger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Forpliktelse og ansvarlighet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ansatte fått anledning til å stille spørsmål, ytre bekymringer og blitt møtt på disse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de ansatte fått være med å definere behov, mål og løsninger.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Har organisasjonen istandsatt folk til å møte endringer på en offensiv måte.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Holdes ledere og medarbeidere ansvarlig i forhold til de mål og planer som blir lagt. 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Kommunikasjon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arenaer for kommunikasjon og dialog omkring endringsprosessen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Er det gode kanaler for kommunikasjon og informasjon – 7 ganger 7 kanaler</a:t>
            </a:r>
          </a:p>
          <a:p>
            <a:pPr>
              <a:lnSpc>
                <a:spcPct val="80000"/>
              </a:lnSpc>
            </a:pPr>
            <a:r>
              <a:rPr lang="nb-NO" altLang="nb-NO" sz="700" b="1">
                <a:latin typeface="Arial" pitchFamily="34" charset="0"/>
              </a:rPr>
              <a:t>Belønning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altLang="nb-NO" sz="700">
                <a:latin typeface="Arial" pitchFamily="34" charset="0"/>
              </a:rPr>
              <a:t>Belønnes riktig atferd i forhold til endring – lønn og anerkjennelse.</a:t>
            </a:r>
          </a:p>
        </p:txBody>
      </p:sp>
    </p:spTree>
    <p:extLst>
      <p:ext uri="{BB962C8B-B14F-4D97-AF65-F5344CB8AC3E}">
        <p14:creationId xmlns:p14="http://schemas.microsoft.com/office/powerpoint/2010/main" val="99972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1347"/>
            <a:ext cx="4006850" cy="4251325"/>
          </a:xfrm>
        </p:spPr>
        <p:txBody>
          <a:bodyPr/>
          <a:lstStyle>
            <a:lvl1pPr>
              <a:defRPr baseline="0"/>
            </a:lvl1pPr>
            <a:lvl3pPr>
              <a:defRPr baseline="0"/>
            </a:lvl3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50" y="1593504"/>
            <a:ext cx="4006850" cy="4251325"/>
          </a:xfrm>
        </p:spPr>
        <p:txBody>
          <a:bodyPr/>
          <a:lstStyle/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3850" y="1032040"/>
            <a:ext cx="856863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 rtlCol="0">
            <a:noAutofit/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200" kern="1200" baseline="0" dirty="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4"/>
          </p:nvPr>
        </p:nvSpPr>
        <p:spPr>
          <a:xfrm>
            <a:off x="7704083" y="6561607"/>
            <a:ext cx="1439862" cy="323851"/>
          </a:xfrm>
          <a:prstGeom prst="rect">
            <a:avLst/>
          </a:prstGeom>
        </p:spPr>
        <p:txBody>
          <a:bodyPr tIns="35989" rIns="35989"/>
          <a:lstStyle>
            <a:lvl1pPr algn="r">
              <a:defRPr sz="739"/>
            </a:lvl1pPr>
          </a:lstStyle>
          <a:p>
            <a:pPr>
              <a:defRPr/>
            </a:pPr>
            <a:fld id="{92BDEBF7-C4D6-4C17-BD3C-9A1969FC974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212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85687" y="1664463"/>
            <a:ext cx="7107256" cy="12779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legge til undertittel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2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ksid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sette inn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0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1347"/>
            <a:ext cx="8229600" cy="45593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3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tekst/tittel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602224"/>
            <a:ext cx="8229600" cy="45275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/</a:t>
            </a:r>
            <a:r>
              <a:rPr lang="en-US" dirty="0" err="1"/>
              <a:t>illustrasjon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5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/</a:t>
            </a:r>
            <a:r>
              <a:rPr lang="en-US" dirty="0" err="1"/>
              <a:t>illustrasjon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3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60" y="339582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/>
              <a:t>Klikk for å redigere temaoverskrift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 flipH="1">
            <a:off x="443750" y="1221063"/>
            <a:ext cx="8260494" cy="0"/>
          </a:xfrm>
          <a:prstGeom prst="line">
            <a:avLst/>
          </a:prstGeom>
          <a:ln w="317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9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444155" y="1398092"/>
            <a:ext cx="8251745" cy="5032723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/>
              <a:t>Klikk for å redigere temaoverskrift</a:t>
            </a:r>
          </a:p>
        </p:txBody>
      </p:sp>
    </p:spTree>
    <p:extLst>
      <p:ext uri="{BB962C8B-B14F-4D97-AF65-F5344CB8AC3E}">
        <p14:creationId xmlns:p14="http://schemas.microsoft.com/office/powerpoint/2010/main" val="3358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/>
              <a:t>Klikk for å redigere temaoverskrift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849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3343614" y="1398092"/>
            <a:ext cx="5371335" cy="5032723"/>
          </a:xfrm>
        </p:spPr>
        <p:txBody>
          <a:bodyPr lIns="0" tIns="0" rIns="0" bIns="0">
            <a:noAutofit/>
          </a:bodyPr>
          <a:lstStyle>
            <a:lvl1pPr marL="174442" indent="-174442">
              <a:defRPr/>
            </a:lvl1pPr>
            <a:lvl2pPr marL="492542" indent="-167112">
              <a:defRPr/>
            </a:lvl2pPr>
            <a:lvl3pPr marL="826766" indent="-161249">
              <a:defRPr/>
            </a:lvl3pPr>
            <a:lvl4pPr marL="1163923" indent="-165647">
              <a:defRPr/>
            </a:lvl4pPr>
            <a:lvl5pPr marL="1486420" indent="-165647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83428" y="339570"/>
            <a:ext cx="1817498" cy="741808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47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/>
              <a:t>Klikk for å redigere kapitteloverskrift</a:t>
            </a:r>
          </a:p>
        </p:txBody>
      </p:sp>
      <p:sp>
        <p:nvSpPr>
          <p:cNvPr id="16" name="Plassholder for tekst 14"/>
          <p:cNvSpPr>
            <a:spLocks noGrp="1"/>
          </p:cNvSpPr>
          <p:nvPr>
            <p:ph type="body" sz="quarter" idx="28" hasCustomPrompt="1"/>
          </p:nvPr>
        </p:nvSpPr>
        <p:spPr>
          <a:xfrm>
            <a:off x="451841" y="339569"/>
            <a:ext cx="631587" cy="57344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4063" b="1">
                <a:latin typeface="+mj-lt"/>
              </a:defRPr>
            </a:lvl1pPr>
          </a:lstStyle>
          <a:p>
            <a:pPr lvl="0"/>
            <a:r>
              <a:rPr lang="nb-NO" dirty="0"/>
              <a:t>##</a:t>
            </a:r>
          </a:p>
        </p:txBody>
      </p:sp>
      <p:sp>
        <p:nvSpPr>
          <p:cNvPr id="9" name="Plassholder for tekst 16"/>
          <p:cNvSpPr>
            <a:spLocks noGrp="1"/>
          </p:cNvSpPr>
          <p:nvPr>
            <p:ph type="body" sz="quarter" idx="29" hasCustomPrompt="1"/>
          </p:nvPr>
        </p:nvSpPr>
        <p:spPr>
          <a:xfrm>
            <a:off x="448885" y="1236253"/>
            <a:ext cx="2449893" cy="16183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554"/>
              </a:spcBef>
              <a:buNone/>
              <a:defRPr b="1">
                <a:latin typeface="+mn-lt"/>
              </a:defRPr>
            </a:lvl1pPr>
          </a:lstStyle>
          <a:p>
            <a:pPr lvl="0"/>
            <a:r>
              <a:rPr lang="nb-NO" dirty="0"/>
              <a:t>KLIKK FOR Å REDIGERE UNDERSKRIFT</a:t>
            </a:r>
          </a:p>
        </p:txBody>
      </p:sp>
    </p:spTree>
    <p:extLst>
      <p:ext uri="{BB962C8B-B14F-4D97-AF65-F5344CB8AC3E}">
        <p14:creationId xmlns:p14="http://schemas.microsoft.com/office/powerpoint/2010/main" val="305445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ten og stor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sz="quarter" idx="26"/>
          </p:nvPr>
        </p:nvSpPr>
        <p:spPr>
          <a:xfrm>
            <a:off x="3343614" y="1398091"/>
            <a:ext cx="5352286" cy="5120184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10"/>
          <p:cNvSpPr>
            <a:spLocks noGrp="1"/>
          </p:cNvSpPr>
          <p:nvPr>
            <p:ph type="body" sz="quarter" idx="31"/>
          </p:nvPr>
        </p:nvSpPr>
        <p:spPr>
          <a:xfrm>
            <a:off x="451033" y="1404705"/>
            <a:ext cx="2449893" cy="5113571"/>
          </a:xfrm>
        </p:spPr>
        <p:txBody>
          <a:bodyPr lIns="0" tIns="0" rIns="0" bIns="0">
            <a:noAutofit/>
          </a:bodyPr>
          <a:lstStyle>
            <a:lvl1pPr marL="174442" indent="-174442">
              <a:defRPr sz="1477"/>
            </a:lvl1pPr>
            <a:lvl2pPr marL="492542" indent="-167112">
              <a:defRPr sz="1477"/>
            </a:lvl2pPr>
            <a:lvl3pPr marL="826766" indent="-161249">
              <a:defRPr sz="1477"/>
            </a:lvl3pPr>
            <a:lvl4pPr marL="1163923" indent="-165647">
              <a:defRPr sz="1477"/>
            </a:lvl4pPr>
            <a:lvl5pPr marL="1486420" indent="-165647">
              <a:defRPr sz="1477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tekst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4155" y="339570"/>
            <a:ext cx="2456771" cy="868137"/>
          </a:xfrm>
        </p:spPr>
        <p:txBody>
          <a:bodyPr lIns="0" tIns="0" rIns="0" bIns="0">
            <a:noAutofit/>
          </a:bodyPr>
          <a:lstStyle>
            <a:lvl1pPr marL="7330" indent="-7330">
              <a:spcBef>
                <a:spcPts val="0"/>
              </a:spcBef>
              <a:buNone/>
              <a:defRPr sz="1847">
                <a:latin typeface="+mj-lt"/>
              </a:defRPr>
            </a:lvl1pPr>
            <a:lvl2pPr marL="492542" indent="0">
              <a:buNone/>
              <a:defRPr sz="1477">
                <a:latin typeface="+mj-lt"/>
              </a:defRPr>
            </a:lvl2pPr>
            <a:lvl3pPr marL="744676" indent="0">
              <a:buNone/>
              <a:defRPr sz="1477">
                <a:latin typeface="+mj-lt"/>
              </a:defRPr>
            </a:lvl3pPr>
            <a:lvl4pPr marL="1070105" indent="0">
              <a:buNone/>
              <a:defRPr sz="1477">
                <a:latin typeface="+mj-lt"/>
              </a:defRPr>
            </a:lvl4pPr>
            <a:lvl5pPr marL="1416057" indent="0">
              <a:buNone/>
              <a:defRPr sz="1477">
                <a:latin typeface="+mj-lt"/>
              </a:defRPr>
            </a:lvl5pPr>
          </a:lstStyle>
          <a:p>
            <a:pPr lvl="0"/>
            <a:r>
              <a:rPr lang="nb-NO" dirty="0"/>
              <a:t>Klikk for å redigere temaoverskrift</a:t>
            </a:r>
          </a:p>
        </p:txBody>
      </p:sp>
    </p:spTree>
    <p:extLst>
      <p:ext uri="{BB962C8B-B14F-4D97-AF65-F5344CB8AC3E}">
        <p14:creationId xmlns:p14="http://schemas.microsoft.com/office/powerpoint/2010/main" val="237743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18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71CF-C520-444F-A6CB-78C27508257F}" type="datetimeFigureOut">
              <a:rPr lang="en-US" smtClean="0"/>
              <a:t>2/23/2023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9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8" r:id="rId5"/>
    <p:sldLayoutId id="2147483659" r:id="rId6"/>
    <p:sldLayoutId id="2147483661" r:id="rId7"/>
    <p:sldLayoutId id="2147483662" r:id="rId8"/>
    <p:sldLayoutId id="2147483663" r:id="rId9"/>
    <p:sldLayoutId id="2147483665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F3267-F6CD-D347-AA6D-2D7465EC470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E771-05D4-044F-9EBC-83D8E832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5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15" y="366761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nb-NO" dirty="0"/>
            </a:br>
            <a:r>
              <a:rPr lang="nb-NO" dirty="0"/>
              <a:t>Samarbeid og medbestemmelse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85687" y="3004566"/>
            <a:ext cx="7107256" cy="2077099"/>
          </a:xfrm>
        </p:spPr>
        <p:txBody>
          <a:bodyPr>
            <a:normAutofit fontScale="40000" lnSpcReduction="20000"/>
          </a:bodyPr>
          <a:lstStyle/>
          <a:p>
            <a:endParaRPr lang="nb-NO" dirty="0"/>
          </a:p>
          <a:p>
            <a:r>
              <a:rPr lang="nb-NO" sz="5600" dirty="0"/>
              <a:t>Samling: Evaluering.</a:t>
            </a:r>
          </a:p>
          <a:p>
            <a:r>
              <a:rPr lang="nb-NO" sz="5600" dirty="0"/>
              <a:t>Målgruppe: partene, øverste ledelse og tillitsvalgte.</a:t>
            </a:r>
          </a:p>
          <a:p>
            <a:endParaRPr lang="nb-NO" sz="5600" dirty="0"/>
          </a:p>
          <a:p>
            <a:r>
              <a:rPr lang="nb-NO" sz="4500" dirty="0"/>
              <a:t>Arbeidshefte</a:t>
            </a:r>
            <a:br>
              <a:rPr lang="nb-NO" sz="5600" dirty="0"/>
            </a:br>
            <a:endParaRPr lang="nb-NO" sz="5600" dirty="0"/>
          </a:p>
        </p:txBody>
      </p:sp>
    </p:spTree>
    <p:extLst>
      <p:ext uri="{BB962C8B-B14F-4D97-AF65-F5344CB8AC3E}">
        <p14:creationId xmlns:p14="http://schemas.microsoft.com/office/powerpoint/2010/main" val="36971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80D29DB-073D-A90E-B45C-FCC0F348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Sluttbilde på presentasjon </a:t>
            </a:r>
          </a:p>
        </p:txBody>
      </p:sp>
    </p:spTree>
    <p:extLst>
      <p:ext uri="{BB962C8B-B14F-4D97-AF65-F5344CB8AC3E}">
        <p14:creationId xmlns:p14="http://schemas.microsoft.com/office/powerpoint/2010/main" val="78158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Mål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3163799" y="1168256"/>
            <a:ext cx="5356745" cy="45593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nb-NO" sz="4000" b="1" dirty="0"/>
          </a:p>
          <a:p>
            <a:pPr marL="0" lvl="0" indent="0">
              <a:buNone/>
            </a:pPr>
            <a:r>
              <a:rPr lang="nb-NO" sz="2800" dirty="0"/>
              <a:t>Samling for evaluering mellom partene.</a:t>
            </a:r>
          </a:p>
          <a:p>
            <a:pPr marL="0" lvl="0" indent="0">
              <a:buNone/>
            </a:pPr>
            <a:endParaRPr lang="nb-NO" sz="2800" dirty="0"/>
          </a:p>
          <a:p>
            <a:pPr marL="0" lvl="0" indent="0">
              <a:buNone/>
            </a:pPr>
            <a:r>
              <a:rPr lang="nb-NO" sz="2800" dirty="0"/>
              <a:t>Målet med samlingen er å evaluere samarbeidet siste året samt identifisere tiltak for å bevare og forbedre samarbeidet neste år. Partene skal evaluere samarbeidet en gang i året (jf. </a:t>
            </a:r>
            <a:r>
              <a:rPr lang="nb-NO" sz="2800"/>
              <a:t>HA kapittel 1 § 2). </a:t>
            </a:r>
            <a:endParaRPr lang="nb-NO" sz="2800" dirty="0"/>
          </a:p>
          <a:p>
            <a:pPr marL="0" indent="0">
              <a:buNone/>
            </a:pPr>
            <a:endParaRPr lang="nb-NO" sz="2800" i="1" dirty="0"/>
          </a:p>
          <a:p>
            <a:pPr marL="0" indent="0">
              <a:buNone/>
            </a:pPr>
            <a:r>
              <a:rPr lang="nb-NO" sz="2800" dirty="0"/>
              <a:t>Innhold: </a:t>
            </a:r>
          </a:p>
          <a:p>
            <a:pPr lvl="1"/>
            <a:r>
              <a:rPr lang="nb-NO" sz="2100" dirty="0"/>
              <a:t>evaluering av året som har gått.</a:t>
            </a:r>
          </a:p>
        </p:txBody>
      </p:sp>
      <p:pic>
        <p:nvPicPr>
          <p:cNvPr id="4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" y="1611937"/>
            <a:ext cx="2671396" cy="291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8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eforklaring formet som et avrundet rektangel 3"/>
          <p:cNvSpPr>
            <a:spLocks noGrp="1"/>
          </p:cNvSpPr>
          <p:nvPr>
            <p:ph type="title" idx="4294967295"/>
          </p:nvPr>
        </p:nvSpPr>
        <p:spPr>
          <a:xfrm>
            <a:off x="1223158" y="276726"/>
            <a:ext cx="6269463" cy="3749364"/>
          </a:xfrm>
          <a:prstGeom prst="wedgeRoundRectCallout">
            <a:avLst/>
          </a:prstGeom>
          <a:solidFill>
            <a:schemeClr val="tx1"/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Samarbeidet i året som har gått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Hva vil du trekke frem som har vært bra?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Hva vil du trekke frem som kunne ha vært bedre?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11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200294" y="0"/>
            <a:ext cx="8229600" cy="649313"/>
          </a:xfrm>
        </p:spPr>
        <p:txBody>
          <a:bodyPr>
            <a:normAutofit/>
          </a:bodyPr>
          <a:lstStyle/>
          <a:p>
            <a:r>
              <a:rPr lang="nb-NO" sz="2800" dirty="0"/>
              <a:t>Godt samarbeid. Rammer og samhandling</a:t>
            </a:r>
          </a:p>
        </p:txBody>
      </p:sp>
      <p:sp>
        <p:nvSpPr>
          <p:cNvPr id="2" name="Rektangel 1"/>
          <p:cNvSpPr/>
          <p:nvPr/>
        </p:nvSpPr>
        <p:spPr>
          <a:xfrm>
            <a:off x="200293" y="934320"/>
            <a:ext cx="2293525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b="1" dirty="0">
                <a:solidFill>
                  <a:prstClr val="black"/>
                </a:solidFill>
              </a:rPr>
              <a:t>Godt samarbeid </a:t>
            </a:r>
          </a:p>
          <a:p>
            <a:endParaRPr lang="nb-NO" sz="1100" b="1" dirty="0">
              <a:solidFill>
                <a:prstClr val="black"/>
              </a:solidFill>
            </a:endParaRPr>
          </a:p>
          <a:p>
            <a:r>
              <a:rPr lang="nb-NO" sz="1100" dirty="0">
                <a:solidFill>
                  <a:prstClr val="black"/>
                </a:solidFill>
              </a:rPr>
              <a:t>Et godt samarbeid forutsetter et godt og avklart lokalt fundament for samarbeidet. </a:t>
            </a:r>
          </a:p>
          <a:p>
            <a:endParaRPr lang="nb-NO" sz="1100" dirty="0">
              <a:solidFill>
                <a:prstClr val="black"/>
              </a:solidFill>
            </a:endParaRPr>
          </a:p>
          <a:p>
            <a:r>
              <a:rPr lang="nb-NO" sz="1100" dirty="0">
                <a:solidFill>
                  <a:prstClr val="black"/>
                </a:solidFill>
              </a:rPr>
              <a:t>Denne sjekklisten kan brukes av både leder og tillitsvalgte som «egenvurdering» og som grunnlag for en diskusjon og evaluering av samarbeidet. </a:t>
            </a:r>
          </a:p>
          <a:p>
            <a:endParaRPr lang="nb-NO" sz="1100" dirty="0">
              <a:solidFill>
                <a:prstClr val="black"/>
              </a:solidFill>
            </a:endParaRPr>
          </a:p>
          <a:p>
            <a:r>
              <a:rPr lang="nb-NO" sz="1100" dirty="0">
                <a:solidFill>
                  <a:prstClr val="black"/>
                </a:solidFill>
              </a:rPr>
              <a:t>Sjekklisten inneholder påstander om både rammer og samhandling. Begge deler er viktig for et konstruktivt samarbeid. 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320911"/>
              </p:ext>
            </p:extLst>
          </p:nvPr>
        </p:nvGraphicFramePr>
        <p:xfrm>
          <a:off x="3922938" y="556701"/>
          <a:ext cx="5164356" cy="613154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21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</a:rPr>
                        <a:t>SJEKKLISTE FOR RAMMER OG SAMHANDLING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+/-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</a:rPr>
                        <a:t>Rammer: 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god kjennskap til aktuelt lov- og avtaleverk.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faste, avtalte møtetidspunkt (et årshjul).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en god sakliste som skiller mellom informasjon, drøfting og/eller forhandlingssaker.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mottar møtepapirer i tilstrekkelig tid på forhånd.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mottar møtepapirer med godt forberedte vedlegg.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avklart fullmaktene og hvem som skal delta på møtene.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håndterer de ad hoc-sakene som dukker opp på en hensiktsmessig måte.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bruker sjekklister, vurderingsskjema og lignende til å behandle saker.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evaluerer samarbeidet.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jobber systematisk med å forbedre samarbeidet.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effectLst/>
                        </a:rPr>
                        <a:t>Samhandling:</a:t>
                      </a:r>
                      <a:endParaRPr lang="nb-N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er opptatt av å bygge gode samarbeidsrelasjoner.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jobber målrettet, strukturert og systematisk.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håndterer uenighet på en god måte.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forstår og respekterer hverandres roller.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har en åpen og ærlig kommunikasjon.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Vi skiller sak og person i våre diskusjoner.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7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Vi er grunnleggende løsningsorienterte.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4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Vi stiller oss bak beslutninger som blir tatt.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Vi møter godt forberedt til møtene.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079" marR="53079" marT="25386" marB="253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02" marR="54002" marT="24924" marB="24924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49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246887" y="53641"/>
            <a:ext cx="8229600" cy="8370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2800" dirty="0"/>
              <a:t>Oppgave: Evaluering av samarbeidet siste året</a:t>
            </a:r>
            <a:endParaRPr lang="nb-NO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945884" y="962956"/>
            <a:ext cx="4696460" cy="46510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nb-NO" sz="1293" b="1" dirty="0">
                <a:latin typeface="Arial" pitchFamily="34" charset="0"/>
                <a:cs typeface="Arial" pitchFamily="34" charset="0"/>
              </a:rPr>
              <a:t>1. Individuelt arbeid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8" dirty="0">
                <a:latin typeface="Arial" pitchFamily="34" charset="0"/>
                <a:cs typeface="Arial" pitchFamily="34" charset="0"/>
              </a:rPr>
              <a:t>Ta utgangspunkt i sjekklisten og gjør en vurdering av samarbeidet det siste året. </a:t>
            </a:r>
            <a:endParaRPr lang="en-US" sz="1108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nb-NO" sz="1108" dirty="0">
              <a:latin typeface="Arial" pitchFamily="34" charset="0"/>
              <a:cs typeface="Arial" pitchFamily="34" charset="0"/>
            </a:endParaRPr>
          </a:p>
          <a:p>
            <a:pPr lvl="0"/>
            <a:endParaRPr lang="nb-NO" sz="1108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8" dirty="0">
                <a:latin typeface="Arial" pitchFamily="34" charset="0"/>
                <a:cs typeface="Arial" pitchFamily="34" charset="0"/>
              </a:rPr>
              <a:t>Prioriter hva du mener dere har vært gode på (2–3 styrker)</a:t>
            </a:r>
            <a:r>
              <a:rPr lang="nb-NO" sz="1108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nb-NO" sz="1108" dirty="0">
                <a:latin typeface="Arial" pitchFamily="34" charset="0"/>
                <a:cs typeface="Arial" pitchFamily="34" charset="0"/>
              </a:rPr>
              <a:t> og  hva du mener kan være forbedringsområder for bedre samarbeid (2–3 områder)</a:t>
            </a:r>
            <a:r>
              <a:rPr lang="nb-NO" sz="1108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nb-NO" sz="1108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nb-NO" sz="1108" i="1" dirty="0">
                <a:latin typeface="Arial" pitchFamily="34" charset="0"/>
                <a:cs typeface="Arial" pitchFamily="34" charset="0"/>
              </a:rPr>
              <a:t>Skriv: </a:t>
            </a: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r>
              <a:rPr lang="nb-NO" sz="1293" b="1" dirty="0">
                <a:latin typeface="Arial" pitchFamily="34" charset="0"/>
                <a:cs typeface="Arial" pitchFamily="34" charset="0"/>
              </a:rPr>
              <a:t>2. Gruppearbeid (enten på tvers blant partene eller i homogene grupper)</a:t>
            </a:r>
          </a:p>
          <a:p>
            <a:r>
              <a:rPr lang="nb-NO" sz="1108" dirty="0">
                <a:latin typeface="Arial" pitchFamily="34" charset="0"/>
                <a:cs typeface="Arial" pitchFamily="34" charset="0"/>
              </a:rPr>
              <a:t>Del og forsøk å bli enige om 2–3 styrker og 2–3 forbedringsområder</a:t>
            </a:r>
            <a:r>
              <a:rPr lang="nb-NO" sz="1108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nb-NO" sz="1108" dirty="0">
              <a:latin typeface="Arial" pitchFamily="34" charset="0"/>
              <a:cs typeface="Arial" pitchFamily="34" charset="0"/>
            </a:endParaRPr>
          </a:p>
          <a:p>
            <a:r>
              <a:rPr lang="nb-NO" sz="1108" i="1" dirty="0">
                <a:latin typeface="Arial" pitchFamily="34" charset="0"/>
                <a:cs typeface="Arial" pitchFamily="34" charset="0"/>
              </a:rPr>
              <a:t>Skriv: </a:t>
            </a: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endParaRPr lang="nb-NO" sz="1108" i="1" dirty="0">
              <a:latin typeface="Arial" pitchFamily="34" charset="0"/>
              <a:cs typeface="Arial" pitchFamily="34" charset="0"/>
            </a:endParaRPr>
          </a:p>
          <a:p>
            <a:r>
              <a:rPr lang="nb-NO" sz="1293" b="1" dirty="0">
                <a:latin typeface="Arial" pitchFamily="34" charset="0"/>
                <a:cs typeface="Arial" pitchFamily="34" charset="0"/>
              </a:rPr>
              <a:t>3. Fellesskap: </a:t>
            </a:r>
          </a:p>
          <a:p>
            <a:r>
              <a:rPr lang="nb-NO" sz="1108" dirty="0">
                <a:latin typeface="Arial" pitchFamily="34" charset="0"/>
                <a:cs typeface="Arial" pitchFamily="34" charset="0"/>
              </a:rPr>
              <a:t>Oppsummer fra diskusjonen om 2–3 styrker og 2–3 forbedringsområder. Diskuter og prioriter en styrke som dere ønsker å bevare</a:t>
            </a:r>
            <a:r>
              <a:rPr lang="nb-NO" sz="1108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nb-NO" sz="1108" dirty="0">
                <a:latin typeface="Arial" pitchFamily="34" charset="0"/>
                <a:cs typeface="Arial" pitchFamily="34" charset="0"/>
              </a:rPr>
              <a:t> og ett forbedringsområde. </a:t>
            </a:r>
          </a:p>
          <a:p>
            <a:endParaRPr lang="nb-NO" sz="923" b="1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endParaRPr lang="nb-NO" sz="923" i="1" dirty="0">
              <a:latin typeface="Arial" pitchFamily="34" charset="0"/>
              <a:cs typeface="Arial" pitchFamily="34" charset="0"/>
            </a:endParaRPr>
          </a:p>
          <a:p>
            <a:pPr marL="211089" indent="-211089">
              <a:buAutoNum type="arabicPeriod"/>
            </a:pPr>
            <a:endParaRPr lang="nb-NO" sz="923" dirty="0">
              <a:latin typeface="Arial" pitchFamily="34" charset="0"/>
              <a:cs typeface="Arial" pitchFamily="34" charset="0"/>
            </a:endParaRPr>
          </a:p>
          <a:p>
            <a:endParaRPr lang="nb-NO" sz="923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39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183594"/>
            <a:ext cx="8229600" cy="1143000"/>
          </a:xfrm>
        </p:spPr>
        <p:txBody>
          <a:bodyPr>
            <a:normAutofit/>
          </a:bodyPr>
          <a:lstStyle/>
          <a:p>
            <a:r>
              <a:rPr lang="nb-NO" sz="2800" dirty="0"/>
              <a:t>Oppgave: Bidrags- og tilbakemeldingsøvelse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4294967295"/>
          </p:nvPr>
        </p:nvSpPr>
        <p:spPr>
          <a:xfrm>
            <a:off x="125166" y="1326594"/>
            <a:ext cx="1901714" cy="3264044"/>
          </a:xfrm>
          <a:solidFill>
            <a:schemeClr val="accent1"/>
          </a:solidFill>
        </p:spPr>
        <p:txBody>
          <a:bodyPr>
            <a:normAutofit fontScale="25000" lnSpcReduction="20000"/>
          </a:bodyPr>
          <a:lstStyle/>
          <a:p>
            <a:pPr marL="170044" lvl="1" indent="0">
              <a:buNone/>
            </a:pPr>
            <a:r>
              <a:rPr lang="nb-NO" sz="5600" dirty="0">
                <a:solidFill>
                  <a:schemeClr val="bg1"/>
                </a:solidFill>
              </a:rPr>
              <a:t>Instruksjon: </a:t>
            </a:r>
          </a:p>
          <a:p>
            <a:pPr marL="170044" lvl="1" indent="0">
              <a:buNone/>
            </a:pPr>
            <a:endParaRPr lang="nb-NO" sz="5600" dirty="0">
              <a:solidFill>
                <a:schemeClr val="bg1"/>
              </a:solidFill>
            </a:endParaRPr>
          </a:p>
          <a:p>
            <a:pPr marL="170044" lvl="1" indent="0">
              <a:buNone/>
            </a:pPr>
            <a:r>
              <a:rPr lang="nb-NO" sz="5600" dirty="0">
                <a:solidFill>
                  <a:schemeClr val="bg1"/>
                </a:solidFill>
              </a:rPr>
              <a:t>De tillitsvalgte og </a:t>
            </a:r>
          </a:p>
          <a:p>
            <a:pPr marL="170044" lvl="1" indent="0">
              <a:buNone/>
            </a:pPr>
            <a:r>
              <a:rPr lang="nb-NO" sz="4800" dirty="0">
                <a:solidFill>
                  <a:schemeClr val="bg1"/>
                </a:solidFill>
              </a:rPr>
              <a:t>1. Tenk individuelt – skriv ned noen punkter på hvert punkt (5 min) </a:t>
            </a:r>
          </a:p>
          <a:p>
            <a:pPr marL="170044" lvl="1" indent="0">
              <a:buNone/>
            </a:pPr>
            <a:endParaRPr lang="nb-NO" sz="4800" dirty="0">
              <a:solidFill>
                <a:schemeClr val="bg1"/>
              </a:solidFill>
            </a:endParaRPr>
          </a:p>
          <a:p>
            <a:pPr marL="170044" lvl="1" indent="0">
              <a:buNone/>
            </a:pPr>
            <a:r>
              <a:rPr lang="nb-NO" sz="4800" dirty="0">
                <a:solidFill>
                  <a:schemeClr val="bg1"/>
                </a:solidFill>
              </a:rPr>
              <a:t>2. Del i grupper på 4–6 og forsøk å bli enig om noen punkter (10 min)</a:t>
            </a:r>
          </a:p>
          <a:p>
            <a:pPr marL="170044" lvl="1" indent="0">
              <a:buNone/>
            </a:pPr>
            <a:endParaRPr lang="nb-NO" sz="4800" dirty="0">
              <a:solidFill>
                <a:schemeClr val="bg1"/>
              </a:solidFill>
            </a:endParaRPr>
          </a:p>
          <a:p>
            <a:pPr marL="170044" lvl="1" indent="0">
              <a:buNone/>
            </a:pPr>
            <a:r>
              <a:rPr lang="nb-NO" sz="4800" dirty="0">
                <a:solidFill>
                  <a:schemeClr val="bg1"/>
                </a:solidFill>
              </a:rPr>
              <a:t>3. Rapportering fra hver gruppe på tavle/flippover (10 min)</a:t>
            </a:r>
          </a:p>
          <a:p>
            <a:pPr marL="381133" lvl="1" indent="-211089">
              <a:buNone/>
            </a:pPr>
            <a:r>
              <a:rPr lang="nb-NO" sz="4800" dirty="0">
                <a:solidFill>
                  <a:schemeClr val="bg1"/>
                </a:solidFill>
              </a:rPr>
              <a:t> 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2125663" y="1223197"/>
            <a:ext cx="3253859" cy="4559300"/>
          </a:xfrm>
        </p:spPr>
        <p:txBody>
          <a:bodyPr>
            <a:normAutofit lnSpcReduction="10000"/>
          </a:bodyPr>
          <a:lstStyle/>
          <a:p>
            <a:pPr marL="170044" lvl="1" indent="0">
              <a:buNone/>
            </a:pPr>
            <a:r>
              <a:rPr lang="nb-NO" sz="1108" b="1" dirty="0"/>
              <a:t>INDIVIDUELT (5 min)</a:t>
            </a:r>
          </a:p>
          <a:p>
            <a:pPr marL="170044" lvl="1" indent="0">
              <a:buNone/>
            </a:pPr>
            <a:r>
              <a:rPr lang="nb-NO" sz="1108" dirty="0"/>
              <a:t>1. Hva mener du at dere (enten som ledere eller tillitsvalgte) har bidratt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/>
              <a:t>Skriv: 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r>
              <a:rPr lang="nb-NO" sz="1108" dirty="0"/>
              <a:t>2. Hva mener du at dere (enten som ledere eller tillitsvalgte) kunne ha bidratt mer eller bedre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/>
              <a:t>Skriv: 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r>
              <a:rPr lang="nb-NO" sz="1108" dirty="0"/>
              <a:t>3. Hva mener</a:t>
            </a:r>
            <a:r>
              <a:rPr lang="nb-NO" sz="1108" dirty="0">
                <a:solidFill>
                  <a:srgbClr val="FF0000"/>
                </a:solidFill>
              </a:rPr>
              <a:t> </a:t>
            </a:r>
            <a:r>
              <a:rPr lang="nb-NO" sz="1108" dirty="0"/>
              <a:t>du at den andre parten har bidratt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/>
              <a:t>Skriv: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r>
              <a:rPr lang="nb-NO" sz="1108" dirty="0"/>
              <a:t>4. Hva mener</a:t>
            </a:r>
            <a:r>
              <a:rPr lang="nb-NO" sz="1108" dirty="0">
                <a:solidFill>
                  <a:srgbClr val="FF0000"/>
                </a:solidFill>
              </a:rPr>
              <a:t> </a:t>
            </a:r>
            <a:r>
              <a:rPr lang="nb-NO" sz="1108" dirty="0"/>
              <a:t>du at den andre parten kunne bidratt mer eller bedre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/>
              <a:t>Skriv:</a:t>
            </a: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</p:txBody>
      </p:sp>
      <p:sp>
        <p:nvSpPr>
          <p:cNvPr id="9" name="Plassholder for tekst 4"/>
          <p:cNvSpPr txBox="1">
            <a:spLocks/>
          </p:cNvSpPr>
          <p:nvPr/>
        </p:nvSpPr>
        <p:spPr>
          <a:xfrm>
            <a:off x="5498274" y="1196458"/>
            <a:ext cx="3645725" cy="49996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044" lvl="1" indent="0">
              <a:buNone/>
            </a:pPr>
            <a:r>
              <a:rPr lang="nb-NO" sz="1108" b="1" dirty="0">
                <a:solidFill>
                  <a:schemeClr val="accent6"/>
                </a:solidFill>
                <a:latin typeface="+mn-lt"/>
                <a:cs typeface="+mn-cs"/>
              </a:rPr>
              <a:t>GRUPPE (10 min)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1. Hva mener dere (enten som ledere eller tillitsvalgte) at dere har bidratt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Skriv: 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2. Hva mener dere at dere (enten som ledere eller tillitsvalgte) kunne ha bidratt mer eller bedre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Skriv: 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3. Hva mener dere at den andre parten har bidratt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Skriv: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4. Hva mener dere at den andre parten kunne bidratt mer eller bedre med når det gjelder å utvikle et godt samarbeid det siste året? </a:t>
            </a:r>
          </a:p>
          <a:p>
            <a:pPr marL="170044" lvl="1" indent="0">
              <a:buNone/>
            </a:pPr>
            <a:r>
              <a:rPr lang="nb-NO" sz="1108" dirty="0">
                <a:solidFill>
                  <a:schemeClr val="accent6"/>
                </a:solidFill>
                <a:latin typeface="+mn-lt"/>
                <a:cs typeface="+mn-cs"/>
              </a:rPr>
              <a:t>Skriv:</a:t>
            </a: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>
              <a:solidFill>
                <a:schemeClr val="accent6"/>
              </a:solidFill>
            </a:endParaRPr>
          </a:p>
          <a:p>
            <a:pPr marL="170044" lvl="1" indent="0">
              <a:buNone/>
            </a:pPr>
            <a:endParaRPr lang="nb-NO" sz="1108" dirty="0"/>
          </a:p>
          <a:p>
            <a:pPr marL="170044" lvl="1" indent="0">
              <a:buNone/>
            </a:pPr>
            <a:endParaRPr lang="nb-NO" sz="1108" dirty="0"/>
          </a:p>
        </p:txBody>
      </p:sp>
    </p:spTree>
    <p:extLst>
      <p:ext uri="{BB962C8B-B14F-4D97-AF65-F5344CB8AC3E}">
        <p14:creationId xmlns:p14="http://schemas.microsoft.com/office/powerpoint/2010/main" val="138008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57465" y="0"/>
            <a:ext cx="8229600" cy="1143000"/>
          </a:xfrm>
        </p:spPr>
        <p:txBody>
          <a:bodyPr/>
          <a:lstStyle/>
          <a:p>
            <a:r>
              <a:rPr lang="nb-NO" sz="2400" b="1" dirty="0"/>
              <a:t>Oppsummering av innspill (skriv inn her) </a:t>
            </a:r>
            <a:endParaRPr lang="en-US" sz="2400" b="1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324073"/>
              </p:ext>
            </p:extLst>
          </p:nvPr>
        </p:nvGraphicFramePr>
        <p:xfrm>
          <a:off x="95535" y="1263520"/>
          <a:ext cx="8953461" cy="48971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84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4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876"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bg1"/>
                          </a:solidFill>
                        </a:rPr>
                        <a:t>Kjennetegn</a:t>
                      </a:r>
                      <a:r>
                        <a:rPr lang="nb-NO" sz="1400" baseline="0" dirty="0">
                          <a:solidFill>
                            <a:schemeClr val="bg1"/>
                          </a:solidFill>
                        </a:rPr>
                        <a:t> på godt samarbeid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17" marB="42217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bg1"/>
                          </a:solidFill>
                        </a:rPr>
                        <a:t>Ledelsens</a:t>
                      </a:r>
                      <a:r>
                        <a:rPr lang="nb-NO" sz="1400" baseline="0" dirty="0">
                          <a:solidFill>
                            <a:schemeClr val="bg1"/>
                          </a:solidFill>
                        </a:rPr>
                        <a:t> r</a:t>
                      </a:r>
                      <a:r>
                        <a:rPr lang="nb-NO" sz="1400" dirty="0">
                          <a:solidFill>
                            <a:schemeClr val="bg1"/>
                          </a:solidFill>
                        </a:rPr>
                        <a:t>oll</a:t>
                      </a:r>
                      <a:r>
                        <a:rPr lang="nb-NO" sz="1400" baseline="0" dirty="0">
                          <a:solidFill>
                            <a:schemeClr val="bg1"/>
                          </a:solidFill>
                        </a:rPr>
                        <a:t>e og ansvar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Tillitsvalgtes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roller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</a:rPr>
                        <a:t>og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</a:rPr>
                        <a:t>ansvar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9251">
                <a:tc>
                  <a:txBody>
                    <a:bodyPr/>
                    <a:lstStyle/>
                    <a:p>
                      <a:pPr marL="182563" marR="0" lvl="0" indent="-1825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1707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b-NO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cs typeface="Arial"/>
                      </a:endParaRPr>
                    </a:p>
                  </a:txBody>
                  <a:tcPr marL="84406" marR="84406" marT="42217" marB="42217"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6"/>
                        </a:solidFill>
                      </a:endParaRPr>
                    </a:p>
                  </a:txBody>
                  <a:tcPr marL="84406" marR="84406" marT="42217" marB="42217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15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332509" y="19742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sz="2400" dirty="0"/>
              <a:t>Oppgave: Identifisering og prioritering av tiltak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Bild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402" y="1118615"/>
            <a:ext cx="4482673" cy="4252182"/>
          </a:xfrm>
          <a:prstGeom prst="rect">
            <a:avLst/>
          </a:prstGeom>
        </p:spPr>
      </p:pic>
      <p:sp>
        <p:nvSpPr>
          <p:cNvPr id="9" name="Plassholder for innhold 33"/>
          <p:cNvSpPr txBox="1">
            <a:spLocks/>
          </p:cNvSpPr>
          <p:nvPr/>
        </p:nvSpPr>
        <p:spPr>
          <a:xfrm>
            <a:off x="427512" y="1162789"/>
            <a:ext cx="3313215" cy="452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249" indent="0">
              <a:buFont typeface="Arial"/>
              <a:buNone/>
            </a:pPr>
            <a:r>
              <a:rPr lang="nb-NO" sz="1293" b="1" dirty="0"/>
              <a:t>Med utgangspunkt i det valgte bevaringsområdet og det valgte forbedringsområdet skal dere diskutere og prioritere tiltak. </a:t>
            </a:r>
          </a:p>
          <a:p>
            <a:pPr marL="161249" indent="0">
              <a:buFont typeface="Arial"/>
              <a:buNone/>
            </a:pPr>
            <a:endParaRPr lang="nb-NO" sz="1293" b="1" dirty="0"/>
          </a:p>
          <a:p>
            <a:pPr marL="161249" indent="0">
              <a:buFont typeface="Arial"/>
              <a:buNone/>
            </a:pPr>
            <a:r>
              <a:rPr lang="nb-NO" sz="1293" dirty="0"/>
              <a:t>Del gruppen i to slik at en gruppe jobber med bevaringsområdet, og en gruppe jobber med valgte forbedringsområde. </a:t>
            </a:r>
          </a:p>
          <a:p>
            <a:pPr marL="161249" indent="0">
              <a:buFont typeface="Arial"/>
              <a:buNone/>
            </a:pPr>
            <a:endParaRPr lang="nb-NO" sz="1293" dirty="0"/>
          </a:p>
          <a:p>
            <a:pPr marL="477883" indent="-316634">
              <a:buFont typeface="Arial"/>
              <a:buAutoNum type="arabicPeriod"/>
            </a:pPr>
            <a:r>
              <a:rPr lang="nb-NO" sz="1293" dirty="0"/>
              <a:t>Idédugnad rundt bordet om mulige tiltak for å bevare eller forbedre. </a:t>
            </a:r>
          </a:p>
          <a:p>
            <a:pPr marL="477883" indent="-316634">
              <a:buFont typeface="Arial"/>
              <a:buAutoNum type="arabicPeriod"/>
            </a:pPr>
            <a:r>
              <a:rPr lang="nb-NO" sz="1293" dirty="0"/>
              <a:t>Gruppen diskuterer og prioriterer tiltak basert på følgende modell.</a:t>
            </a:r>
          </a:p>
          <a:p>
            <a:pPr marL="477883" indent="-316634">
              <a:buFont typeface="Arial"/>
              <a:buAutoNum type="arabicPeriod"/>
            </a:pPr>
            <a:r>
              <a:rPr lang="nb-NO" sz="1293" dirty="0"/>
              <a:t>Tiltaket vurderes etter hvor høy effekt det vil ha, og på hvor komplisert gjennomføringen vil være.</a:t>
            </a:r>
          </a:p>
          <a:p>
            <a:pPr marL="477883" indent="-316634">
              <a:buFont typeface="Arial"/>
              <a:buAutoNum type="arabicPeriod"/>
            </a:pPr>
            <a:r>
              <a:rPr lang="nb-NO" sz="1293" dirty="0"/>
              <a:t> Velg ut 2–3 tiltak.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0666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332509" y="19742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sz="2400" dirty="0"/>
              <a:t>Oppgave: Tiltak inn i handlingsplan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613806"/>
              </p:ext>
            </p:extLst>
          </p:nvPr>
        </p:nvGraphicFramePr>
        <p:xfrm>
          <a:off x="237506" y="1317844"/>
          <a:ext cx="8645237" cy="45610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1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573">
                <a:tc>
                  <a:txBody>
                    <a:bodyPr/>
                    <a:lstStyle/>
                    <a:p>
                      <a:r>
                        <a:rPr lang="nb-NO" sz="1000" dirty="0"/>
                        <a:t>Bevarings-</a:t>
                      </a:r>
                      <a:r>
                        <a:rPr lang="nb-NO" sz="1000" baseline="0" dirty="0"/>
                        <a:t> eller forbedringsområde</a:t>
                      </a:r>
                      <a:endParaRPr lang="nb-NO" sz="1000" dirty="0"/>
                    </a:p>
                  </a:txBody>
                  <a:tcPr marL="76597" marR="76597" marT="38298" marB="3829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Valgte</a:t>
                      </a:r>
                      <a:r>
                        <a:rPr lang="nb-NO" sz="1000" baseline="0" dirty="0"/>
                        <a:t> tiltak</a:t>
                      </a:r>
                      <a:endParaRPr lang="nb-NO" sz="1000" dirty="0"/>
                    </a:p>
                  </a:txBody>
                  <a:tcPr marL="76597" marR="76597" marT="38298" marB="3829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Hva ønsker</a:t>
                      </a:r>
                      <a:r>
                        <a:rPr lang="nb-NO" sz="1000" baseline="0" dirty="0"/>
                        <a:t> dere å oppnå? </a:t>
                      </a:r>
                    </a:p>
                    <a:p>
                      <a:r>
                        <a:rPr lang="nb-NO" sz="1000" baseline="0" dirty="0"/>
                        <a:t>(Hva er målet?)</a:t>
                      </a:r>
                      <a:endParaRPr lang="nb-NO" sz="1000" dirty="0"/>
                    </a:p>
                    <a:p>
                      <a:endParaRPr lang="nb-NO" sz="1000" dirty="0"/>
                    </a:p>
                  </a:txBody>
                  <a:tcPr marL="76597" marR="76597" marT="38298" marB="3829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baseline="0" dirty="0"/>
                        <a:t>Tidsplan </a:t>
                      </a:r>
                    </a:p>
                    <a:p>
                      <a:endParaRPr lang="nb-NO" sz="1000" dirty="0"/>
                    </a:p>
                  </a:txBody>
                  <a:tcPr marL="76597" marR="76597" marT="38298" marB="3829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Ansvarlig</a:t>
                      </a:r>
                    </a:p>
                  </a:txBody>
                  <a:tcPr marL="76597" marR="76597" marT="38298" marB="38298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716">
                <a:tc>
                  <a:txBody>
                    <a:bodyPr/>
                    <a:lstStyle/>
                    <a:p>
                      <a:r>
                        <a:rPr lang="nb-NO" sz="15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 </a:t>
                      </a:r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716">
                <a:tc>
                  <a:txBody>
                    <a:bodyPr/>
                    <a:lstStyle/>
                    <a:p>
                      <a:r>
                        <a:rPr lang="nb-NO" sz="15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 </a:t>
                      </a:r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716">
                <a:tc>
                  <a:txBody>
                    <a:bodyPr/>
                    <a:lstStyle/>
                    <a:p>
                      <a:r>
                        <a:rPr lang="nb-NO" sz="15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 </a:t>
                      </a:r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8716">
                <a:tc>
                  <a:txBody>
                    <a:bodyPr/>
                    <a:lstStyle/>
                    <a:p>
                      <a:r>
                        <a:rPr lang="nb-NO" sz="15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 </a:t>
                      </a:r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500" dirty="0"/>
                    </a:p>
                  </a:txBody>
                  <a:tcPr marL="76597" marR="76597" marT="38298" marB="382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583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BB2F38"/>
      </a:dk1>
      <a:lt1>
        <a:srgbClr val="FFFFFF"/>
      </a:lt1>
      <a:dk2>
        <a:srgbClr val="E16C22"/>
      </a:dk2>
      <a:lt2>
        <a:srgbClr val="DDDEDD"/>
      </a:lt2>
      <a:accent1>
        <a:srgbClr val="BB2F38"/>
      </a:accent1>
      <a:accent2>
        <a:srgbClr val="F3B32B"/>
      </a:accent2>
      <a:accent3>
        <a:srgbClr val="DDDEDD"/>
      </a:accent3>
      <a:accent4>
        <a:srgbClr val="C0C1BF"/>
      </a:accent4>
      <a:accent5>
        <a:srgbClr val="8D8E8D"/>
      </a:accent5>
      <a:accent6>
        <a:srgbClr val="636463"/>
      </a:accent6>
      <a:hlink>
        <a:srgbClr val="05A5BB"/>
      </a:hlink>
      <a:folHlink>
        <a:srgbClr val="11A6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5">
      <a:dk1>
        <a:srgbClr val="FFFFFF"/>
      </a:dk1>
      <a:lt1>
        <a:srgbClr val="FFFFFF"/>
      </a:lt1>
      <a:dk2>
        <a:srgbClr val="E16C22"/>
      </a:dk2>
      <a:lt2>
        <a:srgbClr val="FFFFFF"/>
      </a:lt2>
      <a:accent1>
        <a:srgbClr val="BB2F38"/>
      </a:accent1>
      <a:accent2>
        <a:srgbClr val="F3B32B"/>
      </a:accent2>
      <a:accent3>
        <a:srgbClr val="DDDEDD"/>
      </a:accent3>
      <a:accent4>
        <a:srgbClr val="C0C1BF"/>
      </a:accent4>
      <a:accent5>
        <a:srgbClr val="8D8E8D"/>
      </a:accent5>
      <a:accent6>
        <a:srgbClr val="FFFFFF"/>
      </a:accent6>
      <a:hlink>
        <a:srgbClr val="05A5BB"/>
      </a:hlink>
      <a:folHlink>
        <a:srgbClr val="11A6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19F26DEF5266449814F12506469B07" ma:contentTypeVersion="21" ma:contentTypeDescription="Opprett et nytt dokument." ma:contentTypeScope="" ma:versionID="b3d44cbeef5778289ff09b72b4035f06">
  <xsd:schema xmlns:xsd="http://www.w3.org/2001/XMLSchema" xmlns:xs="http://www.w3.org/2001/XMLSchema" xmlns:p="http://schemas.microsoft.com/office/2006/metadata/properties" xmlns:ns2="53ff7ce9-b8d4-4ac3-aa2f-9cd61701455f" xmlns:ns3="e74b3bb6-5e69-43aa-b4ca-a8f2c3042b3f" targetNamespace="http://schemas.microsoft.com/office/2006/metadata/properties" ma:root="true" ma:fieldsID="7de19cf2c3755ee9dac79c752be5e46f" ns2:_="" ns3:_="">
    <xsd:import namespace="53ff7ce9-b8d4-4ac3-aa2f-9cd61701455f"/>
    <xsd:import namespace="e74b3bb6-5e69-43aa-b4ca-a8f2c3042b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f7ce9-b8d4-4ac3-aa2f-9cd6170145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eb0be57b-a27d-473a-a780-396a801308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4b3bb6-5e69-43aa-b4ca-a8f2c3042b3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31d2c00-3134-4815-b953-434a6f3273d0}" ma:internalName="TaxCatchAll" ma:showField="CatchAllData" ma:web="e74b3bb6-5e69-43aa-b4ca-a8f2c3042b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4b3bb6-5e69-43aa-b4ca-a8f2c3042b3f" xsi:nil="true"/>
    <lcf76f155ced4ddcb4097134ff3c332f xmlns="53ff7ce9-b8d4-4ac3-aa2f-9cd61701455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99813A-1EAE-498D-9926-05157A1FC393}"/>
</file>

<file path=customXml/itemProps2.xml><?xml version="1.0" encoding="utf-8"?>
<ds:datastoreItem xmlns:ds="http://schemas.openxmlformats.org/officeDocument/2006/customXml" ds:itemID="{B08DD518-84D7-48BD-B277-C631DD596B44}"/>
</file>

<file path=customXml/itemProps3.xml><?xml version="1.0" encoding="utf-8"?>
<ds:datastoreItem xmlns:ds="http://schemas.openxmlformats.org/officeDocument/2006/customXml" ds:itemID="{A9E7C7CE-EDB2-4495-9A4F-2E02B7AE9BB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2203</Words>
  <Application>Microsoft Office PowerPoint</Application>
  <PresentationFormat>Skjermfremvisning (4:3)</PresentationFormat>
  <Paragraphs>284</Paragraphs>
  <Slides>10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Custom Design</vt:lpstr>
      <vt:lpstr>  Samarbeid og medbestemmelse</vt:lpstr>
      <vt:lpstr>Mål</vt:lpstr>
      <vt:lpstr>Samarbeidet i året som har gått  Hva vil du trekke frem som har vært bra? Hva vil du trekke frem som kunne ha vært bedre? </vt:lpstr>
      <vt:lpstr>Godt samarbeid. Rammer og samhandling</vt:lpstr>
      <vt:lpstr>Oppgave: Evaluering av samarbeidet siste året</vt:lpstr>
      <vt:lpstr>Oppgave: Bidrags- og tilbakemeldingsøvelse</vt:lpstr>
      <vt:lpstr>Oppsummering av innspill (skriv inn her) </vt:lpstr>
      <vt:lpstr>Oppgave: Identifisering og prioritering av tiltak</vt:lpstr>
      <vt:lpstr>Oppgave: Tiltak inn i handlingsplan</vt:lpstr>
      <vt:lpstr>Sluttbilde på presentasjon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2023-02-23T11:07:46Z</dcterms:created>
  <dcterms:modified xsi:type="dcterms:W3CDTF">2023-02-23T11:17:32Z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0x0101005319F26DEF5266449814F12506469B07</vt:lpwstr>
  </property>
</Properties>
</file>