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74" r:id="rId7"/>
    <p:sldId id="258" r:id="rId8"/>
    <p:sldId id="275" r:id="rId9"/>
    <p:sldId id="259" r:id="rId10"/>
    <p:sldId id="261" r:id="rId11"/>
    <p:sldId id="276" r:id="rId12"/>
    <p:sldId id="262" r:id="rId13"/>
    <p:sldId id="264" r:id="rId14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495A65-0097-484F-89D6-C0855F0C798F}" v="8" dt="2022-06-20T09:29:47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3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47A58-B4C7-4052-85E6-E95C41269402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9F80-735E-46DE-B15E-29CE397548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3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9F80-735E-46DE-B15E-29CE3975488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8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CA346-A324-407D-ACB7-4A69134D6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51610A-21BF-40C6-9D4A-1F9B42E59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39E2A-5D66-4E1A-9108-C4BE025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BF1C9F-E0A3-434D-BC2B-83371AB3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8FF66-DDCF-43F7-BB7B-A68CE295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6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FE99F-852E-4B38-A5AC-40C6968D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40EEF-DE53-4489-8C7E-C5B5026A5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699B76-4319-4776-A99E-360EE6A2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DC3686-10FF-460B-9F2C-4E39E76C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E13D1E-6304-43ED-97C0-050F7C46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5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709505E-F595-438D-8C97-80D7534A4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1F9AB2-3ECB-445A-8913-F4BBEA3D2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1ACBA3-65CE-4905-8822-ADDDCE7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CFB18-0963-41CF-B2DD-2DE67363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AD278-0F82-43E2-B892-06CC3C8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8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5556-9A9E-4EBA-A264-AEC47E10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FB48-EFC4-482B-88DC-34EF636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7BC5C-CD57-4670-B874-0CF5CFE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F363-5FC9-4DDA-840D-14217458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ADE53B-3668-4F36-9CA9-6C12959B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B117F-0FD0-4CA0-8223-FC32B8A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F3E0A0-3C83-471F-9321-FFE4AF7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D1EE29-4893-43EE-9536-BA9CF3B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4574E2-ECB1-4D00-A3A4-F6988E8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3A784D-DC84-48C9-B7A9-379A861B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82DAB-BDD0-4A49-9E7F-58A31817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1A79BD-0410-4A09-98C4-28045991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670487-34D1-4453-82D4-D9FB39BAA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14C404-0A14-4B0A-8495-B6F0905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C4F1C-202F-4458-9A7C-4216E2D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66F736-4878-404E-B9F3-4ADF2AB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3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7407F2-43D3-41D4-A735-E2766FF8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059276-B897-47BF-8D79-9A09400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AC7019-6E8A-4D71-9DA0-0F883A5E6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3D16DA-9C0E-439F-A859-A400713B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52C4DA-9FD6-4E46-B0BE-2BCFE22AF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1B7C9B-8BA5-4553-807C-353B639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6A77EE-0EB8-4C72-A5BD-F25EECEA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6FC0D6B-407B-4D2D-BE1D-0ECC900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2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6E071F-8B1C-4FC6-8802-47857031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567237-978C-439A-A467-309C50CA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04E99F-321F-41A6-8C54-D72EB85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27A17E-4710-4280-80CE-F31E1606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1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692B50-FBD3-4B1B-8D79-C868C808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0003F5-7AF4-45C2-8789-BEBC830F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35CD10-8803-4C71-A255-D41B1254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2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D93BC-F834-4528-8DCE-12C787CD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2F7B2B-EFB6-41E4-B846-7333E07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0E3D72-FF73-4BA4-901F-1D3310473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91CFCF-5DA4-4D59-AF3A-A5A5C1C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C4281-2343-438A-AE83-1F181EA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887EA-2A52-4215-9B11-81B8A5C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D89DA-B527-428A-98A1-A557F1C4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AC0CC6-AB2C-4844-BD33-AC59F49B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E3160-E9A9-4FF9-879E-9442E7F1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1ED4CC-95F0-4D47-AD1B-8C16279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3F8CA-B76E-401B-9AF2-B79D6AC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20D7D8-2782-483E-B4F3-0AB852C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D107C4-F3FD-4801-9E46-D0F31AF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4448C3-FFE0-474E-AFC4-50CAB860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C64E4-AA64-4462-BCA2-C46B7C53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81AF7-D650-412E-B7E0-08E168B70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0E259D-8149-4491-B04E-92B26187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9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jeringen.no/no/dokumenter/hovedavtalen-i-staten/id449042/?ch=1#id002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banken.org/" TargetMode="External"/><Relationship Id="rId7" Type="http://schemas.openxmlformats.org/officeDocument/2006/relationships/hyperlink" Target="https://www.duo.uio.no/handle/10852/51582" TargetMode="External"/><Relationship Id="rId2" Type="http://schemas.openxmlformats.org/officeDocument/2006/relationships/hyperlink" Target="https://www.arbeidstilsynet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.no/" TargetMode="External"/><Relationship Id="rId5" Type="http://schemas.openxmlformats.org/officeDocument/2006/relationships/hyperlink" Target="https://enbradagpajobb.no/" TargetMode="External"/><Relationship Id="rId4" Type="http://schemas.openxmlformats.org/officeDocument/2006/relationships/hyperlink" Target="https://www.arbeidsmiljoportalen.no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jeringen.no/no/dokumenter/hovedavtalen-i-staten/id449042/?ch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58021-30B9-481F-B5F7-CD0F683B0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Til drøfting mellom partene etter prosess </a:t>
            </a:r>
            <a:r>
              <a:rPr lang="nb-NO"/>
              <a:t>i linjen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B1CA5C-72FF-4D4C-AB13-EE49F890C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Virksomhet</a:t>
            </a:r>
          </a:p>
          <a:p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68274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C1660B-7FE7-4D70-9393-9C3C6C72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Partenes verktøykasse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CFD3E4-2FB2-4C04-9975-92CE46540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600" dirty="0">
                <a:hlinkClick r:id="rId2"/>
              </a:rPr>
              <a:t>Hovedavtalen i staten</a:t>
            </a:r>
            <a:endParaRPr lang="nb-NO" sz="2600" dirty="0"/>
          </a:p>
          <a:p>
            <a:r>
              <a:rPr lang="nb-NO" sz="2400" dirty="0"/>
              <a:t>Arbeidsgiver plikter å informere i henhold til hovedavtalen § 17</a:t>
            </a:r>
          </a:p>
          <a:p>
            <a:r>
              <a:rPr lang="nb-NO" sz="2400" dirty="0"/>
              <a:t>Arbeidsgiver plikter å ta opp ulike planer til drøfting i henhold til hovedavtalen § 18 d og f</a:t>
            </a:r>
          </a:p>
          <a:p>
            <a:r>
              <a:rPr lang="nb-NO" sz="2400" dirty="0"/>
              <a:t>Det kan være arbeidsmiljø-saker som skal drøftes, eller som skal avgjøres etter forhandling i henhold til hovedavtalen § 19 f. Se for øvrig hovedavtalens kapittel 5.</a:t>
            </a:r>
          </a:p>
          <a:p>
            <a:r>
              <a:rPr lang="nb-NO" sz="2400" dirty="0"/>
              <a:t>Oppfølgingsarbeidet etter MUST kan inngå i evalueringen av medbestemmelsen i henhold til hovedavtalen § 2.</a:t>
            </a:r>
          </a:p>
        </p:txBody>
      </p:sp>
    </p:spTree>
    <p:extLst>
      <p:ext uri="{BB962C8B-B14F-4D97-AF65-F5344CB8AC3E}">
        <p14:creationId xmlns:p14="http://schemas.microsoft.com/office/powerpoint/2010/main" val="28302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F378FE-C6E9-4927-9FC1-288C78DA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Eksempler på vurderinger hos partene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A1AD65-A3FC-4A13-A75C-9136A2187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Ulike vurderinger som partene kan gjøre: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1) det jobbes godt med oppfølgingen, eller</a:t>
            </a:r>
          </a:p>
          <a:p>
            <a:pPr marL="0" indent="0">
              <a:buNone/>
            </a:pPr>
            <a:r>
              <a:rPr lang="nb-NO" dirty="0"/>
              <a:t>2) det burde jobbes bedre</a:t>
            </a:r>
          </a:p>
          <a:p>
            <a:pPr marL="0" indent="0">
              <a:buNone/>
            </a:pPr>
            <a:r>
              <a:rPr lang="nb-NO" dirty="0"/>
              <a:t>3) foreslå tiltak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1729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856C4-8387-402A-A04F-4B5EB68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Aktuelle fagmiljøer og nettsteder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8F0A2-667B-4274-A6D6-ABA1F25F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>
                <a:hlinkClick r:id="rId2"/>
              </a:rPr>
              <a:t>Arbeidstilsynet.no</a:t>
            </a:r>
            <a:endParaRPr lang="nb-NO"/>
          </a:p>
          <a:p>
            <a:r>
              <a:rPr lang="nb-NO">
                <a:hlinkClick r:id="rId3"/>
              </a:rPr>
              <a:t>Idebanken.org</a:t>
            </a:r>
            <a:endParaRPr lang="nb-NO"/>
          </a:p>
          <a:p>
            <a:r>
              <a:rPr lang="nb-NO">
                <a:hlinkClick r:id="rId4"/>
              </a:rPr>
              <a:t>Arbeidsmiljøportalen (arbeidsmiljoportalen.no)</a:t>
            </a:r>
            <a:endParaRPr lang="nb-NO"/>
          </a:p>
          <a:p>
            <a:r>
              <a:rPr lang="nb-NO">
                <a:hlinkClick r:id="rId5"/>
              </a:rPr>
              <a:t>Gratis verktøy for å skape et bedre arbeidsmiljø (enbradagpajobb.no)</a:t>
            </a:r>
            <a:endParaRPr lang="nb-NO"/>
          </a:p>
          <a:p>
            <a:r>
              <a:rPr lang="nb-NO"/>
              <a:t>Likestillings- og diskrimineringsombudet, </a:t>
            </a:r>
            <a:r>
              <a:rPr lang="nb-NO">
                <a:hlinkClick r:id="rId6"/>
              </a:rPr>
              <a:t>ldo.no</a:t>
            </a:r>
            <a:endParaRPr lang="nb-NO"/>
          </a:p>
          <a:p>
            <a:r>
              <a:rPr lang="nb-NO"/>
              <a:t>Sykefraværsstatistikk og medarbeiderundersøkelser: </a:t>
            </a:r>
          </a:p>
          <a:p>
            <a:pPr lvl="1"/>
            <a:r>
              <a:rPr lang="nb-NO">
                <a:hlinkClick r:id="rId7"/>
              </a:rPr>
              <a:t>Masteroppgave</a:t>
            </a:r>
            <a:r>
              <a:rPr lang="nb-NO"/>
              <a:t> i organisasjon, ledelse og arbeid, UiO, 2016:</a:t>
            </a:r>
          </a:p>
          <a:p>
            <a:pPr lvl="2"/>
            <a:r>
              <a:rPr lang="nb-NO"/>
              <a:t>«Jobbengasjement og sosial støtte fra kolleger utpeker seg som de arbeidsmiljøfaktorene med sterkest påvirkning på sykefraværet.»</a:t>
            </a:r>
          </a:p>
          <a:p>
            <a:pPr lvl="2"/>
            <a:r>
              <a:rPr lang="nb-NO"/>
              <a:t>«..virksomheter kan tjene mye på å kombinere data fra medarbeiderundersøkelser med sykefraværsdata..»</a:t>
            </a:r>
          </a:p>
        </p:txBody>
      </p:sp>
    </p:spTree>
    <p:extLst>
      <p:ext uri="{BB962C8B-B14F-4D97-AF65-F5344CB8AC3E}">
        <p14:creationId xmlns:p14="http://schemas.microsoft.com/office/powerpoint/2010/main" val="2000207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63C92D-8A0C-4BB5-BE7D-F42C4216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3A4A6-5399-4053-9B4A-B4BD5B6FF2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For et helsefremmende og konstruktivt arbeidsmiljø</a:t>
            </a:r>
          </a:p>
        </p:txBody>
      </p:sp>
    </p:spTree>
    <p:extLst>
      <p:ext uri="{BB962C8B-B14F-4D97-AF65-F5344CB8AC3E}">
        <p14:creationId xmlns:p14="http://schemas.microsoft.com/office/powerpoint/2010/main" val="84552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81C6B-B12D-4C5F-8992-DB30D874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942F9C-5DC4-4690-9CFD-4C56B865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  <a:p>
            <a:r>
              <a:rPr lang="nb-NO" dirty="0"/>
              <a:t>Tiltaksutvikling i organisasjonen</a:t>
            </a:r>
          </a:p>
          <a:p>
            <a:r>
              <a:rPr lang="nb-NO" dirty="0"/>
              <a:t>Partenes rolle</a:t>
            </a:r>
          </a:p>
          <a:p>
            <a:r>
              <a:rPr lang="nb-NO" dirty="0"/>
              <a:t>Kunnskapsgrunnlaget i MUST</a:t>
            </a:r>
          </a:p>
          <a:p>
            <a:r>
              <a:rPr lang="nb-NO" dirty="0"/>
              <a:t>Ulike rapporter og kilder</a:t>
            </a:r>
          </a:p>
          <a:p>
            <a:r>
              <a:rPr lang="nb-NO" dirty="0"/>
              <a:t>Prosesser i organisasjonen</a:t>
            </a:r>
          </a:p>
          <a:p>
            <a:r>
              <a:rPr lang="nb-NO" dirty="0"/>
              <a:t>Tillitsvalgtes verktøykasse</a:t>
            </a:r>
          </a:p>
          <a:p>
            <a:r>
              <a:rPr lang="nb-NO" dirty="0"/>
              <a:t>Nettsteder og kildetips</a:t>
            </a:r>
          </a:p>
        </p:txBody>
      </p:sp>
    </p:spTree>
    <p:extLst>
      <p:ext uri="{BB962C8B-B14F-4D97-AF65-F5344CB8AC3E}">
        <p14:creationId xmlns:p14="http://schemas.microsoft.com/office/powerpoint/2010/main" val="204194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0E090-BE3A-42A4-A88A-43AE0E31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EA2FE4-378A-4AEA-9886-E218FCD4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Status på prosess i organisasjonen er: </a:t>
            </a:r>
          </a:p>
          <a:p>
            <a:pPr lvl="1"/>
            <a:r>
              <a:rPr lang="nb-NO" dirty="0"/>
              <a:t>Ledergrupper har gjort seg kjent med og drøftet sine resultater</a:t>
            </a:r>
            <a:r>
              <a:rPr lang="nb-NO" dirty="0">
                <a:highlight>
                  <a:srgbClr val="FFFF00"/>
                </a:highlight>
              </a:rPr>
              <a:t>…[alle, noen?]</a:t>
            </a:r>
          </a:p>
          <a:p>
            <a:pPr lvl="1"/>
            <a:r>
              <a:rPr lang="nb-NO" dirty="0"/>
              <a:t>Resultatene er gjort kjent for de ansatte </a:t>
            </a:r>
            <a:r>
              <a:rPr lang="nb-NO" dirty="0">
                <a:highlight>
                  <a:srgbClr val="FFFF00"/>
                </a:highlight>
              </a:rPr>
              <a:t>….[alle, noen?]</a:t>
            </a:r>
          </a:p>
          <a:p>
            <a:pPr lvl="1"/>
            <a:r>
              <a:rPr lang="nb-NO" dirty="0"/>
              <a:t>Enheter har drøftet og funnet tiltak </a:t>
            </a:r>
            <a:r>
              <a:rPr lang="nb-NO" dirty="0">
                <a:highlight>
                  <a:srgbClr val="FFFF00"/>
                </a:highlight>
              </a:rPr>
              <a:t>….[alle, noen?] </a:t>
            </a:r>
          </a:p>
          <a:p>
            <a:pPr lvl="1"/>
            <a:r>
              <a:rPr lang="nb-NO" dirty="0"/>
              <a:t>Ledergrupper har drøftet situasjonen, fellestrekk og tiltak </a:t>
            </a:r>
            <a:r>
              <a:rPr lang="nb-NO" dirty="0">
                <a:highlight>
                  <a:srgbClr val="FFFF00"/>
                </a:highlight>
              </a:rPr>
              <a:t>….[alle, noen?]</a:t>
            </a:r>
          </a:p>
          <a:p>
            <a:pPr lvl="1"/>
            <a:endParaRPr lang="nb-NO" dirty="0">
              <a:highlight>
                <a:srgbClr val="FFFF00"/>
              </a:highlight>
            </a:endParaRPr>
          </a:p>
          <a:p>
            <a:r>
              <a:rPr lang="nb-NO" i="1" dirty="0"/>
              <a:t>[Hvis forhold som utløser handlingsplikt ble avdekket] </a:t>
            </a:r>
            <a:r>
              <a:rPr lang="nb-NO" dirty="0"/>
              <a:t>Status på forhold som utløser handlingsplikt er følgende: </a:t>
            </a:r>
            <a:r>
              <a:rPr lang="nb-NO" dirty="0">
                <a:highlight>
                  <a:srgbClr val="FFFF00"/>
                </a:highlight>
              </a:rPr>
              <a:t>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634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61FED6-EB0B-4119-BA0E-2A59D5F9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Tiltaksutvikling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C046A0-BE03-439E-9550-DAF3FE206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Eksempler på tiltak som er funnet: 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Fellestrekk i deler av virksomheten: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Strategiske momenter for hele virksomheten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60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6D701F-2A8A-489A-B6D4-F4A5AAB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Effekter av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27EDAA-A12E-47CA-9B21-C78C1A3D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Arbeidsmiljøet påvirker våre leveranser og kritisk for strategi-gjennomføring</a:t>
            </a:r>
          </a:p>
          <a:p>
            <a:r>
              <a:rPr lang="nb-NO" dirty="0"/>
              <a:t>Medarbeiderne er vår virksomhets kompetansebærere og hverandres viktigste samarbeidspartnere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Hva blir vår dagsorden for diskusjoner og forbedringsarbeid, og overholdelse av internkontrollforskriften?</a:t>
            </a:r>
          </a:p>
        </p:txBody>
      </p:sp>
    </p:spTree>
    <p:extLst>
      <p:ext uri="{BB962C8B-B14F-4D97-AF65-F5344CB8AC3E}">
        <p14:creationId xmlns:p14="http://schemas.microsoft.com/office/powerpoint/2010/main" val="409034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57C7CE-AE30-4F5E-B273-0F4C7F97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Få med folka!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04F7F1-3680-4E08-8747-77805019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dirty="0"/>
              <a:t>Arbeidsmiljø er noe man som arbeidstaker utsettes for, og som man også selv påvirker. 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I henhold til arbeidsmiljøloven skal arbeidstaker medvirke ved systematisk helse-, miljø- og sikkerhetsarbeid, og medvirke ved gjennomføring av slike tiltak. </a:t>
            </a:r>
          </a:p>
        </p:txBody>
      </p:sp>
    </p:spTree>
    <p:extLst>
      <p:ext uri="{BB962C8B-B14F-4D97-AF65-F5344CB8AC3E}">
        <p14:creationId xmlns:p14="http://schemas.microsoft.com/office/powerpoint/2010/main" val="189273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881038-8261-4428-BE50-549A873F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vårt forrige 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3B490D-80D8-4F98-91C4-BBA56B0B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 AMU gjorde seg kjent med resultatene fra MUST, vurderte vi følgende: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de mest sentrale risikofaktorene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de mest sentrale beskyttende faktorene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forhold som utløser handlingsplikt</a:t>
            </a:r>
          </a:p>
          <a:p>
            <a:pPr marL="0" indent="0">
              <a:buNone/>
            </a:pPr>
            <a:endParaRPr lang="nb-N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7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60D99-AAF5-48D3-ADA8-9A29E34A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Partenes vurderinger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E4F25-91D6-4D12-B837-1B79CB4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 diskusjon: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Er forhold som avdekker handlingsplikt fulgt opp godt nok?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Status på forhold som utløser handlingsplikt Hvordan bør arbeidet med risikofaktorer prioriteres?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Er det beskyttende faktorer som bør utvikles?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sider ved arbeidsmiljøet kan utvikles for økt effektivitet?</a:t>
            </a:r>
          </a:p>
        </p:txBody>
      </p:sp>
    </p:spTree>
    <p:extLst>
      <p:ext uri="{BB962C8B-B14F-4D97-AF65-F5344CB8AC3E}">
        <p14:creationId xmlns:p14="http://schemas.microsoft.com/office/powerpoint/2010/main" val="8267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F378FE-C6E9-4927-9FC1-288C78DA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Arbeidsmiljø og hovedavtalen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A1AD65-A3FC-4A13-A75C-9136A2187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b="0" i="0" dirty="0">
                <a:effectLst/>
              </a:rPr>
              <a:t>Etterlevelse av </a:t>
            </a:r>
            <a:r>
              <a:rPr lang="nb-NO" sz="2400" b="0" i="0" dirty="0">
                <a:effectLst/>
                <a:hlinkClick r:id="rId2"/>
              </a:rPr>
              <a:t>hovedavtalen i staten</a:t>
            </a:r>
            <a:r>
              <a:rPr lang="nb-NO" sz="2400" b="0" i="0" dirty="0">
                <a:effectLst/>
              </a:rPr>
              <a:t> skal blant annet </a:t>
            </a:r>
            <a:r>
              <a:rPr lang="nb-NO" sz="2400" b="0" i="0" dirty="0">
                <a:solidFill>
                  <a:srgbClr val="333333"/>
                </a:solidFill>
                <a:effectLst/>
              </a:rPr>
              <a:t>være et redskap for å utvikle ledelse, medbestemmelse og arbeidsmiljø, og bidra til bedre resultatoppnåelse og et godt forhold </a:t>
            </a:r>
            <a:r>
              <a:rPr lang="nb-NO" sz="2400" b="0" i="0">
                <a:solidFill>
                  <a:srgbClr val="333333"/>
                </a:solidFill>
                <a:effectLst/>
              </a:rPr>
              <a:t>til innbyggerne</a:t>
            </a:r>
            <a:endParaRPr lang="nb-NO" sz="24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nb-NO" sz="2400" b="0" i="0" dirty="0">
                <a:solidFill>
                  <a:srgbClr val="333333"/>
                </a:solidFill>
                <a:effectLst/>
              </a:rPr>
              <a:t>Partene er i § 1, 3 enige om at det er viktig å arbeide for et mer inkluderende arbeidsliv til beste for den enkelte arbeidstaker, arbeidsplass og samfunnet, slik at sykefravær og uføretrygd reduseres. </a:t>
            </a:r>
          </a:p>
          <a:p>
            <a:pPr algn="l"/>
            <a:r>
              <a:rPr lang="nb-NO" sz="2400" b="0" i="0" dirty="0">
                <a:solidFill>
                  <a:srgbClr val="333333"/>
                </a:solidFill>
                <a:effectLst/>
              </a:rPr>
              <a:t>Partene har et felles ansvar for å utvikle en god, åpen og løsningsorientert samarbeidskultur. Informasjonsplikten er gjensidi</a:t>
            </a:r>
            <a:r>
              <a:rPr lang="nb-NO" sz="2400" dirty="0">
                <a:solidFill>
                  <a:srgbClr val="333333"/>
                </a:solidFill>
              </a:rPr>
              <a:t>g.</a:t>
            </a:r>
            <a:endParaRPr lang="nb-NO" sz="2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963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Widescreen</PresentationFormat>
  <Paragraphs>76</Paragraphs>
  <Slides>13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Til drøfting mellom partene etter prosess i linjen</vt:lpstr>
      <vt:lpstr>Agenda</vt:lpstr>
      <vt:lpstr>Status</vt:lpstr>
      <vt:lpstr>Tiltaksutvikling</vt:lpstr>
      <vt:lpstr>Effekter av arbeidsmiljøet</vt:lpstr>
      <vt:lpstr>Få med folka!</vt:lpstr>
      <vt:lpstr>Fra vårt forrige møte</vt:lpstr>
      <vt:lpstr>Partenes vurderinger</vt:lpstr>
      <vt:lpstr>Arbeidsmiljø og hovedavtalen</vt:lpstr>
      <vt:lpstr>Partenes verktøykasse</vt:lpstr>
      <vt:lpstr>Eksempler på vurderinger hos partene</vt:lpstr>
      <vt:lpstr>Aktuelle fagmiljøer og nettsteder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2022-06-20T09:29:47Z</dcterms:created>
  <dcterms:modified xsi:type="dcterms:W3CDTF">2022-06-20T09:30:11Z</dcterms:modified>
</cp:coreProperties>
</file>