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6" r:id="rId4"/>
    <p:sldId id="267" r:id="rId5"/>
    <p:sldId id="268" r:id="rId6"/>
    <p:sldId id="258" r:id="rId7"/>
    <p:sldId id="269" r:id="rId8"/>
    <p:sldId id="270" r:id="rId9"/>
    <p:sldId id="263" r:id="rId10"/>
    <p:sldId id="261" r:id="rId11"/>
    <p:sldId id="262" r:id="rId12"/>
    <p:sldId id="264" r:id="rId13"/>
  </p:sldIdLst>
  <p:sldSz cx="12192000" cy="6858000"/>
  <p:notesSz cx="6797675" cy="9928225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Forfatte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4A6CD3-673D-498E-B6B4-23B331C08B0C}" v="5" dt="2022-06-20T09:34:17.2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43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47A58-B4C7-4052-85E6-E95C41269402}" type="datetimeFigureOut">
              <a:rPr lang="nb-NO" smtClean="0"/>
              <a:t>20.06.2022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DB9F80-735E-46DE-B15E-29CE397548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80336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DB9F80-735E-46DE-B15E-29CE3975488D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783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5BCA346-A324-407D-ACB7-4A69134D60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851610A-21BF-40C6-9D4A-1F9B42E591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F239E2A-5D66-4E1A-9108-C4BE0254B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A39A-7898-485A-8FCE-985BEEBD3833}" type="datetimeFigureOut">
              <a:rPr lang="nb-NO" smtClean="0"/>
              <a:t>20.06.2022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0BF1C9F-E0A3-434D-BC2B-83371AB39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DA8FF66-DDCF-43F7-BB7B-A68CE2958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2CFE-9A27-4F6E-8B75-444798FF679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91697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F4FE99F-852E-4B38-A5AC-40C6968D8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32440EEF-DE53-4489-8C7E-C5B5026A56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F699B76-4319-4776-A99E-360EE6A2C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A39A-7898-485A-8FCE-985BEEBD3833}" type="datetimeFigureOut">
              <a:rPr lang="nb-NO" smtClean="0"/>
              <a:t>20.06.2022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5DC3686-10FF-460B-9F2C-4E39E76C6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FE13D1E-6304-43ED-97C0-050F7C461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2CFE-9A27-4F6E-8B75-444798FF679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91572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1709505E-F595-438D-8C97-80D7534A43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C1F9AB2-3ECB-445A-8913-F4BBEA3D22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41ACBA3-65CE-4905-8822-ADDDCE787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A39A-7898-485A-8FCE-985BEEBD3833}" type="datetimeFigureOut">
              <a:rPr lang="nb-NO" smtClean="0"/>
              <a:t>20.06.2022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63CFB18-0963-41CF-B2DD-2DE673639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09AD278-0F82-43E2-B892-06CC3C8AE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2CFE-9A27-4F6E-8B75-444798FF679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42893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E415556-9A9E-4EBA-A264-AEC47E10B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630FB48-EFC4-482B-88DC-34EF63629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907BC5C-CD57-4670-B874-0CF5CFE06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A39A-7898-485A-8FCE-985BEEBD3833}" type="datetimeFigureOut">
              <a:rPr lang="nb-NO" smtClean="0"/>
              <a:t>20.06.2022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080F363-5FC9-4DDA-840D-14217458B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BADE53B-3668-4F36-9CA9-6C12959B4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2CFE-9A27-4F6E-8B75-444798FF679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5469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02B117F-0FD0-4CA0-8223-FC32B8A24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EF3E0A0-3C83-471F-9321-FFE4AF75F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2D1EE29-4893-43EE-9536-BA9CF3B69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A39A-7898-485A-8FCE-985BEEBD3833}" type="datetimeFigureOut">
              <a:rPr lang="nb-NO" smtClean="0"/>
              <a:t>20.06.2022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E4574E2-ECB1-4D00-A3A4-F6988E8A4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F3A784D-DC84-48C9-B7A9-379A861BD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2CFE-9A27-4F6E-8B75-444798FF679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5392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CC82DAB-BDD0-4A49-9E7F-58A31817F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C1A79BD-0410-4A09-98C4-2804599125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3670487-34D1-4453-82D4-D9FB39BAA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514C404-0A14-4B0A-8495-B6F09056F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A39A-7898-485A-8FCE-985BEEBD3833}" type="datetimeFigureOut">
              <a:rPr lang="nb-NO" smtClean="0"/>
              <a:t>20.06.2022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63C4F1C-202F-4458-9A7C-4216E2DF1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B566F736-4878-404E-B9F3-4ADF2AB0C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2CFE-9A27-4F6E-8B75-444798FF679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60332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97407F2-43D3-41D4-A735-E2766FF84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3059276-B897-47BF-8D79-9A09400115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0BAC7019-6E8A-4D71-9DA0-0F883A5E63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DF3D16DA-9C0E-439F-A859-A400713B89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9D52C4DA-9FD6-4E46-B0BE-2BCFE22AF1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941B7C9B-8BA5-4553-807C-353B6397F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A39A-7898-485A-8FCE-985BEEBD3833}" type="datetimeFigureOut">
              <a:rPr lang="nb-NO" smtClean="0"/>
              <a:t>20.06.2022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E36A77EE-0EB8-4C72-A5BD-F25EECEAC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E6FC0D6B-407B-4D2D-BE1D-0ECC9007C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2CFE-9A27-4F6E-8B75-444798FF679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50232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D6E071F-8B1C-4FC6-8802-478570310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E7567237-978C-439A-A467-309C50CAD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A39A-7898-485A-8FCE-985BEEBD3833}" type="datetimeFigureOut">
              <a:rPr lang="nb-NO" smtClean="0"/>
              <a:t>20.06.2022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4C04E99F-321F-41A6-8C54-D72EB8560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B327A17E-4710-4280-80CE-F31E16060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2CFE-9A27-4F6E-8B75-444798FF679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21174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5E692B50-FBD3-4B1B-8D79-C868C8080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A39A-7898-485A-8FCE-985BEEBD3833}" type="datetimeFigureOut">
              <a:rPr lang="nb-NO" smtClean="0"/>
              <a:t>20.06.2022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600003F5-7AF4-45C2-8789-BEBC830FE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2435CD10-8803-4C71-A255-D41B1254D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2CFE-9A27-4F6E-8B75-444798FF679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28217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CAD93BC-F834-4528-8DCE-12C787CD0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A2F7B2B-EFB6-41E4-B846-7333E07AE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70E3D72-FF73-4BA4-901F-1D33104733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391CFCF-5DA4-4D59-AF3A-A5A5C1C89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A39A-7898-485A-8FCE-985BEEBD3833}" type="datetimeFigureOut">
              <a:rPr lang="nb-NO" smtClean="0"/>
              <a:t>20.06.2022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01C4281-2343-438A-AE83-1F181EA1A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48887EA-2A52-4215-9B11-81B8A5C5E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2CFE-9A27-4F6E-8B75-444798FF679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15274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52D89DA-B527-428A-98A1-A557F1C4A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32AC0CC6-AB2C-4844-BD33-AC59F49B0B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B8E3160-E9A9-4FF9-879E-9442E7F138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51ED4CC-95F0-4D47-AD1B-8C1627937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A39A-7898-485A-8FCE-985BEEBD3833}" type="datetimeFigureOut">
              <a:rPr lang="nb-NO" smtClean="0"/>
              <a:t>20.06.2022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CE3F8CA-B76E-401B-9AF2-B79D6AC80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A20D7D8-2782-483E-B4F3-0AB852CC8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2CFE-9A27-4F6E-8B75-444798FF679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87350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E4D107C4-F3FD-4801-9E46-D0F31AFF5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B4448C3-FFE0-474E-AFC4-50CAB860B9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1CC64E4-AA64-4462-BCA2-C46B7C5356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BA39A-7898-485A-8FCE-985BEEBD3833}" type="datetimeFigureOut">
              <a:rPr lang="nb-NO" smtClean="0"/>
              <a:t>20.06.2022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AC81AF7-D650-412E-B7E0-08E168B70D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70E259D-8149-4491-B04E-92B26187A9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F2CFE-9A27-4F6E-8B75-444798FF679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85920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rbeidstilsynet.no/regelverk/forskrifter/internkontrollforskriften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debanken.org/" TargetMode="External"/><Relationship Id="rId7" Type="http://schemas.openxmlformats.org/officeDocument/2006/relationships/hyperlink" Target="https://www.duo.uio.no/handle/10852/51582" TargetMode="External"/><Relationship Id="rId2" Type="http://schemas.openxmlformats.org/officeDocument/2006/relationships/hyperlink" Target="https://www.arbeidstilsynet.no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do.no/" TargetMode="External"/><Relationship Id="rId5" Type="http://schemas.openxmlformats.org/officeDocument/2006/relationships/hyperlink" Target="https://enbradagpajobb.no/" TargetMode="External"/><Relationship Id="rId4" Type="http://schemas.openxmlformats.org/officeDocument/2006/relationships/hyperlink" Target="https://www.arbeidsmiljoportalen.no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7B58021-30B9-481F-B5F7-CD0F683B0D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Til drøfting i toppledergruppen etter prosess i organisasjonen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7B1CA5C-72FF-4D4C-AB13-EE49F890CC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Virksomhet</a:t>
            </a:r>
          </a:p>
          <a:p>
            <a:r>
              <a:rPr lang="nb-NO" dirty="0"/>
              <a:t>Dato</a:t>
            </a:r>
          </a:p>
        </p:txBody>
      </p:sp>
    </p:spTree>
    <p:extLst>
      <p:ext uri="{BB962C8B-B14F-4D97-AF65-F5344CB8AC3E}">
        <p14:creationId xmlns:p14="http://schemas.microsoft.com/office/powerpoint/2010/main" val="36827430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6C1660B-7FE7-4D70-9393-9C3C6C72F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Tiltaksutvikling: dialog og styring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7CFD3E4-2FB2-4C04-9975-92CE46540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/>
              <a:t>Ledergruppen: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2400" dirty="0"/>
              <a:t>Avklar hvilket organisasjonsnivå som tiltak bør iverksettes på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2400" dirty="0" err="1"/>
              <a:t>Plassér</a:t>
            </a:r>
            <a:r>
              <a:rPr lang="nb-NO" sz="2400" dirty="0"/>
              <a:t> ansvaret for tiltaksutvikling og tildel nødvendig kompetanse og ressurser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2400" dirty="0"/>
              <a:t>Drøft gjerne mer med AMU og tillitsvalgt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2400" dirty="0"/>
              <a:t>I henhold til </a:t>
            </a:r>
            <a:r>
              <a:rPr lang="nb-NO" sz="2400" dirty="0">
                <a:hlinkClick r:id="rId2"/>
              </a:rPr>
              <a:t>internkontrollforskriften</a:t>
            </a:r>
            <a:r>
              <a:rPr lang="nb-NO" sz="2400" dirty="0"/>
              <a:t> skal </a:t>
            </a:r>
            <a:r>
              <a:rPr lang="nb-NO" sz="2400" b="0" i="0" dirty="0">
                <a:solidFill>
                  <a:srgbClr val="333333"/>
                </a:solidFill>
                <a:effectLst/>
              </a:rPr>
              <a:t>arbeidstakerne medvirke i systematisk helse- miljø- og sikkerhetsarbeid.</a:t>
            </a:r>
            <a:r>
              <a:rPr lang="nb-NO" sz="2400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2400" dirty="0"/>
              <a:t>Følg opp og ta nødvendige beslutninger underveis</a:t>
            </a:r>
          </a:p>
        </p:txBody>
      </p:sp>
    </p:spTree>
    <p:extLst>
      <p:ext uri="{BB962C8B-B14F-4D97-AF65-F5344CB8AC3E}">
        <p14:creationId xmlns:p14="http://schemas.microsoft.com/office/powerpoint/2010/main" val="283023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31856C4-8387-402A-A04F-4B5EB68A7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Nettsteder og kildetips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118F0A2-667B-4274-A6D6-ABA1F25FD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>
                <a:hlinkClick r:id="rId2"/>
              </a:rPr>
              <a:t>Arbeidstilsynet.no</a:t>
            </a:r>
            <a:endParaRPr lang="nb-NO"/>
          </a:p>
          <a:p>
            <a:r>
              <a:rPr lang="nb-NO">
                <a:hlinkClick r:id="rId3"/>
              </a:rPr>
              <a:t>Idebanken.org</a:t>
            </a:r>
            <a:endParaRPr lang="nb-NO"/>
          </a:p>
          <a:p>
            <a:r>
              <a:rPr lang="nb-NO">
                <a:hlinkClick r:id="rId4"/>
              </a:rPr>
              <a:t>Arbeidsmiljøportalen (arbeidsmiljoportalen.no)</a:t>
            </a:r>
            <a:endParaRPr lang="nb-NO"/>
          </a:p>
          <a:p>
            <a:r>
              <a:rPr lang="nb-NO">
                <a:hlinkClick r:id="rId5"/>
              </a:rPr>
              <a:t>Gratis verktøy for å skape et bedre arbeidsmiljø (enbradagpajobb.no)</a:t>
            </a:r>
            <a:endParaRPr lang="nb-NO"/>
          </a:p>
          <a:p>
            <a:r>
              <a:rPr lang="nb-NO"/>
              <a:t>Likestillings- og diskrimineringsombudet, </a:t>
            </a:r>
            <a:r>
              <a:rPr lang="nb-NO">
                <a:hlinkClick r:id="rId6"/>
              </a:rPr>
              <a:t>ldo.no</a:t>
            </a:r>
            <a:endParaRPr lang="nb-NO"/>
          </a:p>
          <a:p>
            <a:r>
              <a:rPr lang="nb-NO"/>
              <a:t>Sykefraværsstatistikk og medarbeiderundersøkelser: </a:t>
            </a:r>
          </a:p>
          <a:p>
            <a:pPr lvl="1"/>
            <a:r>
              <a:rPr lang="nb-NO">
                <a:hlinkClick r:id="rId7"/>
              </a:rPr>
              <a:t>Masteroppgave</a:t>
            </a:r>
            <a:r>
              <a:rPr lang="nb-NO"/>
              <a:t> i organisasjon, ledelse og arbeid, UiO, 2016:</a:t>
            </a:r>
          </a:p>
          <a:p>
            <a:pPr lvl="2"/>
            <a:r>
              <a:rPr lang="nb-NO"/>
              <a:t>«Jobbengasjement og sosial støtte fra kolleger utpeker seg som de arbeidsmiljøfaktorene med sterkest påvirkning på sykefraværet.»</a:t>
            </a:r>
          </a:p>
          <a:p>
            <a:pPr lvl="2"/>
            <a:r>
              <a:rPr lang="nb-NO"/>
              <a:t>«..virksomheter kan tjene mye på å kombinere data fra medarbeiderundersøkelser med sykefraværsdata..»</a:t>
            </a:r>
          </a:p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0207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863C92D-8A0C-4BB5-BE7D-F42C4216C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/>
              <a:t>Takk for praten!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063A4A6-5399-4053-9B4A-B4BD5B6FF2B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nb-NO"/>
              <a:t>For et helsefremmende og konstruktivt arbeidsmiljø</a:t>
            </a:r>
          </a:p>
        </p:txBody>
      </p:sp>
    </p:spTree>
    <p:extLst>
      <p:ext uri="{BB962C8B-B14F-4D97-AF65-F5344CB8AC3E}">
        <p14:creationId xmlns:p14="http://schemas.microsoft.com/office/powerpoint/2010/main" val="845528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9781C6B-B12D-4C5F-8992-DB30D8747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Agenda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C942F9C-5DC4-4690-9CFD-4C56B8655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Status på prosess i organisasjonen</a:t>
            </a:r>
          </a:p>
          <a:p>
            <a:r>
              <a:rPr lang="nb-NO" dirty="0"/>
              <a:t>Tiltaksutvikling i organisasjonen</a:t>
            </a:r>
          </a:p>
          <a:p>
            <a:r>
              <a:rPr lang="nb-NO" dirty="0"/>
              <a:t>Momenter fra AMU og tillitsvalgte</a:t>
            </a:r>
          </a:p>
          <a:p>
            <a:r>
              <a:rPr lang="nb-NO" dirty="0"/>
              <a:t>Effekter av arbeidsmiljøet</a:t>
            </a:r>
          </a:p>
          <a:p>
            <a:r>
              <a:rPr lang="nb-NO" dirty="0"/>
              <a:t>Toppledergruppens vurderinger: diskusjon</a:t>
            </a:r>
          </a:p>
          <a:p>
            <a:r>
              <a:rPr lang="nb-NO" dirty="0"/>
              <a:t>Tiltaksutvikling: dialog og styring</a:t>
            </a:r>
          </a:p>
          <a:p>
            <a:r>
              <a:rPr lang="nb-NO" dirty="0"/>
              <a:t>Aktuelle fagmiljøer og nettsteder</a:t>
            </a:r>
          </a:p>
        </p:txBody>
      </p:sp>
    </p:spTree>
    <p:extLst>
      <p:ext uri="{BB962C8B-B14F-4D97-AF65-F5344CB8AC3E}">
        <p14:creationId xmlns:p14="http://schemas.microsoft.com/office/powerpoint/2010/main" val="3994508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A0E090-BE3A-42A4-A88A-43AE0E31D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Status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6EA2FE4-378A-4AEA-9886-E218FCD45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Status på prosess i organisasjonen er: </a:t>
            </a:r>
          </a:p>
          <a:p>
            <a:pPr lvl="1"/>
            <a:r>
              <a:rPr lang="nb-NO" dirty="0"/>
              <a:t>Ledergrupper har gjort seg kjent med og drøftet sine resultater</a:t>
            </a:r>
            <a:r>
              <a:rPr lang="nb-NO" dirty="0">
                <a:highlight>
                  <a:srgbClr val="FFFF00"/>
                </a:highlight>
              </a:rPr>
              <a:t>…[alle, noen?]</a:t>
            </a:r>
          </a:p>
          <a:p>
            <a:pPr lvl="1"/>
            <a:r>
              <a:rPr lang="nb-NO" dirty="0"/>
              <a:t>Resultatene er gjort kjent for de ansatte </a:t>
            </a:r>
            <a:r>
              <a:rPr lang="nb-NO" dirty="0">
                <a:highlight>
                  <a:srgbClr val="FFFF00"/>
                </a:highlight>
              </a:rPr>
              <a:t>….[alle, noen?]</a:t>
            </a:r>
          </a:p>
          <a:p>
            <a:pPr lvl="1"/>
            <a:r>
              <a:rPr lang="nb-NO" dirty="0"/>
              <a:t>Enheter har drøftet og funnet tiltak </a:t>
            </a:r>
            <a:r>
              <a:rPr lang="nb-NO" dirty="0">
                <a:highlight>
                  <a:srgbClr val="FFFF00"/>
                </a:highlight>
              </a:rPr>
              <a:t>….[alle, noen?] </a:t>
            </a:r>
          </a:p>
          <a:p>
            <a:pPr lvl="1"/>
            <a:r>
              <a:rPr lang="nb-NO" dirty="0"/>
              <a:t>Ledergrupper har drøftet situasjonen, fellestrekk og tiltak </a:t>
            </a:r>
            <a:r>
              <a:rPr lang="nb-NO" dirty="0">
                <a:highlight>
                  <a:srgbClr val="FFFF00"/>
                </a:highlight>
              </a:rPr>
              <a:t>….[alle, noen?]</a:t>
            </a:r>
          </a:p>
          <a:p>
            <a:endParaRPr lang="nb-NO" i="1" dirty="0"/>
          </a:p>
          <a:p>
            <a:r>
              <a:rPr lang="nb-NO" i="1" dirty="0"/>
              <a:t>[Hvis forhold som utløser handlingsplikt ble avdekket] </a:t>
            </a:r>
            <a:r>
              <a:rPr lang="nb-NO" dirty="0"/>
              <a:t>Status på forhold som utløser handlingsplikt er følgende: </a:t>
            </a:r>
            <a:r>
              <a:rPr lang="nb-NO" dirty="0">
                <a:highlight>
                  <a:srgbClr val="FFFF00"/>
                </a:highlight>
              </a:rPr>
              <a:t>…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86344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D61FED6-EB0B-4119-BA0E-2A59D5F9C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Tiltaksutvikling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0C046A0-BE03-439E-9550-DAF3FE206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Eksempler på tiltak som er funnet: </a:t>
            </a:r>
          </a:p>
          <a:p>
            <a:pPr lvl="1"/>
            <a:r>
              <a:rPr lang="nb-NO" dirty="0">
                <a:highlight>
                  <a:srgbClr val="FFFF00"/>
                </a:highlight>
              </a:rPr>
              <a:t>…</a:t>
            </a:r>
          </a:p>
          <a:p>
            <a:r>
              <a:rPr lang="nb-NO" dirty="0"/>
              <a:t>Fellestrekk i deler av virksomheten:</a:t>
            </a:r>
          </a:p>
          <a:p>
            <a:pPr lvl="1"/>
            <a:r>
              <a:rPr lang="nb-NO" dirty="0">
                <a:highlight>
                  <a:srgbClr val="FFFF00"/>
                </a:highlight>
              </a:rPr>
              <a:t>…</a:t>
            </a:r>
          </a:p>
          <a:p>
            <a:r>
              <a:rPr lang="nb-NO" dirty="0"/>
              <a:t>Strategiske momenter for hele virksomheten</a:t>
            </a:r>
          </a:p>
          <a:p>
            <a:pPr lvl="1"/>
            <a:r>
              <a:rPr lang="nb-NO" dirty="0">
                <a:highlight>
                  <a:srgbClr val="FFFF00"/>
                </a:highlight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4601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874A710-A0AC-454C-8E2A-D55FE221A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Momenter fra AMU og tillitsvalgte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914691A-94A1-4B91-A1D8-2FF03099AB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AMU har følgende kommentarer:</a:t>
            </a:r>
          </a:p>
          <a:p>
            <a:pPr lvl="1"/>
            <a:r>
              <a:rPr lang="nb-NO" dirty="0">
                <a:highlight>
                  <a:srgbClr val="FFFF00"/>
                </a:highlight>
              </a:rPr>
              <a:t>…</a:t>
            </a:r>
          </a:p>
          <a:p>
            <a:endParaRPr lang="nb-NO" dirty="0"/>
          </a:p>
          <a:p>
            <a:r>
              <a:rPr lang="nb-NO" dirty="0"/>
              <a:t>De tillitsvalgte har følgende kommentarer: </a:t>
            </a:r>
          </a:p>
          <a:p>
            <a:pPr lvl="1"/>
            <a:r>
              <a:rPr lang="nb-NO" dirty="0">
                <a:highlight>
                  <a:srgbClr val="FFFF00"/>
                </a:highlight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234372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26D701F-2A8A-489A-B6D4-F4A5AAB64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Effekter av arbeidsmiljøet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F27EDAA-A12E-47CA-9B21-C78C1A3D3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Arbeidsmiljøet påvirker våre leveranser og kritisk for strategi-gjennomføring</a:t>
            </a:r>
          </a:p>
          <a:p>
            <a:r>
              <a:rPr lang="nb-NO" dirty="0"/>
              <a:t>Medarbeiderne er vår virksomhets kompetansebærere og hverandres viktigste samarbeidspartnere</a:t>
            </a:r>
          </a:p>
          <a:p>
            <a:endParaRPr lang="nb-NO" dirty="0"/>
          </a:p>
          <a:p>
            <a:pPr marL="0" indent="0">
              <a:buNone/>
            </a:pPr>
            <a:r>
              <a:rPr lang="nb-NO" dirty="0"/>
              <a:t>Hva blir vår dagsorden for diskusjoner og forbedringsarbeid, og overholdelse av internkontrollforskriften?</a:t>
            </a:r>
          </a:p>
        </p:txBody>
      </p:sp>
    </p:spTree>
    <p:extLst>
      <p:ext uri="{BB962C8B-B14F-4D97-AF65-F5344CB8AC3E}">
        <p14:creationId xmlns:p14="http://schemas.microsoft.com/office/powerpoint/2010/main" val="4090345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857C7CE-AE30-4F5E-B273-0F4C7F970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Få med folka!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A04F7F1-3680-4E08-8747-77805019C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b-NO" dirty="0"/>
              <a:t>Arbeidsmiljø er noe man som arbeidstaker utsettes for, og som man også selv påvirker. </a:t>
            </a:r>
          </a:p>
          <a:p>
            <a:pPr marL="0" indent="0" algn="ctr">
              <a:buNone/>
            </a:pPr>
            <a:endParaRPr lang="nb-NO" dirty="0"/>
          </a:p>
          <a:p>
            <a:pPr marL="0" indent="0" algn="ctr">
              <a:buNone/>
            </a:pPr>
            <a:r>
              <a:rPr lang="nb-NO" dirty="0"/>
              <a:t>I henhold til arbeidsmiljøloven skal arbeidstaker medvirke ved systematisk helse-, miljø- og sikkerhetsarbeid, og medvirke ved gjennomføring av slike tiltak. </a:t>
            </a:r>
          </a:p>
        </p:txBody>
      </p:sp>
    </p:spTree>
    <p:extLst>
      <p:ext uri="{BB962C8B-B14F-4D97-AF65-F5344CB8AC3E}">
        <p14:creationId xmlns:p14="http://schemas.microsoft.com/office/powerpoint/2010/main" val="1892733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A881038-8261-4428-BE50-549A873F8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Fra vårt forrige møte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F3B490D-80D8-4F98-91C4-BBA56B0BE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Da AMU gjorde seg kjent med resultatene fra MUST, vurderte vi følgende:</a:t>
            </a:r>
          </a:p>
          <a:p>
            <a:pPr marL="914400" lvl="1" indent="-457200">
              <a:buFont typeface="+mj-lt"/>
              <a:buAutoNum type="alphaLcPeriod"/>
            </a:pPr>
            <a:r>
              <a:rPr lang="nb-NO" dirty="0">
                <a:highlight>
                  <a:srgbClr val="FFFF00"/>
                </a:highlight>
              </a:rPr>
              <a:t>…</a:t>
            </a:r>
            <a:r>
              <a:rPr lang="nb-NO" dirty="0"/>
              <a:t> som de mest sentrale risikofaktorene </a:t>
            </a:r>
          </a:p>
          <a:p>
            <a:pPr marL="914400" lvl="1" indent="-457200">
              <a:buFont typeface="+mj-lt"/>
              <a:buAutoNum type="alphaLcPeriod"/>
            </a:pPr>
            <a:r>
              <a:rPr lang="nb-NO" dirty="0">
                <a:highlight>
                  <a:srgbClr val="FFFF00"/>
                </a:highlight>
              </a:rPr>
              <a:t>…</a:t>
            </a:r>
            <a:r>
              <a:rPr lang="nb-NO" dirty="0"/>
              <a:t> som de mest sentrale beskyttende faktorene </a:t>
            </a:r>
          </a:p>
          <a:p>
            <a:pPr marL="914400" lvl="1" indent="-457200">
              <a:buFont typeface="+mj-lt"/>
              <a:buAutoNum type="alphaLcPeriod"/>
            </a:pPr>
            <a:r>
              <a:rPr lang="nb-NO" dirty="0">
                <a:highlight>
                  <a:srgbClr val="FFFF00"/>
                </a:highlight>
              </a:rPr>
              <a:t>…</a:t>
            </a:r>
            <a:r>
              <a:rPr lang="nb-NO" dirty="0"/>
              <a:t> som forhold som utløser handlingsplikt</a:t>
            </a:r>
          </a:p>
          <a:p>
            <a:pPr marL="0" indent="0">
              <a:buNone/>
            </a:pPr>
            <a:endParaRPr lang="nb-NO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970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1B60D99-AAF5-48D3-ADA8-9A29E34AB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Toppledergruppens vurderinger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35E4F25-91D6-4D12-B837-1B79CB42A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b-NO" dirty="0"/>
          </a:p>
          <a:p>
            <a:r>
              <a:rPr lang="nb-NO" dirty="0"/>
              <a:t>Til drøfting: </a:t>
            </a:r>
          </a:p>
          <a:p>
            <a:pPr marL="914400" lvl="1" indent="-457200">
              <a:buFont typeface="+mj-lt"/>
              <a:buAutoNum type="alphaLcPeriod"/>
            </a:pPr>
            <a:r>
              <a:rPr lang="nb-NO" dirty="0"/>
              <a:t>Er forhold som avdekker handlingsplikt fulgt opp godt nok</a:t>
            </a:r>
            <a:r>
              <a:rPr lang="nb-NO"/>
              <a:t>? </a:t>
            </a:r>
            <a:endParaRPr lang="nb-NO" dirty="0"/>
          </a:p>
          <a:p>
            <a:pPr marL="914400" lvl="1" indent="-457200">
              <a:buFont typeface="+mj-lt"/>
              <a:buAutoNum type="alphaLcPeriod"/>
            </a:pPr>
            <a:r>
              <a:rPr lang="nb-NO" dirty="0"/>
              <a:t>Hvordan bør arbeidet med risikofaktorer prioriteres? </a:t>
            </a:r>
          </a:p>
          <a:p>
            <a:pPr marL="914400" lvl="1" indent="-457200">
              <a:buFont typeface="+mj-lt"/>
              <a:buAutoNum type="alphaLcPeriod"/>
            </a:pPr>
            <a:r>
              <a:rPr lang="nb-NO" dirty="0"/>
              <a:t>Er det beskyttende faktorer som bør utvikles?</a:t>
            </a:r>
          </a:p>
          <a:p>
            <a:pPr marL="914400" lvl="1" indent="-457200">
              <a:buFont typeface="+mj-lt"/>
              <a:buAutoNum type="alphaLcPeriod"/>
            </a:pPr>
            <a:r>
              <a:rPr lang="nb-NO" dirty="0"/>
              <a:t>Hvilke sider ved arbeidsmiljøet kan utvikles for økt effektivitet?</a:t>
            </a:r>
          </a:p>
        </p:txBody>
      </p:sp>
    </p:spTree>
    <p:extLst>
      <p:ext uri="{BB962C8B-B14F-4D97-AF65-F5344CB8AC3E}">
        <p14:creationId xmlns:p14="http://schemas.microsoft.com/office/powerpoint/2010/main" val="2134755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459</Words>
  <Application>Microsoft Office PowerPoint</Application>
  <PresentationFormat>Widescreen</PresentationFormat>
  <Paragraphs>73</Paragraphs>
  <Slides>12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Office-tema</vt:lpstr>
      <vt:lpstr>Til drøfting i toppledergruppen etter prosess i organisasjonen</vt:lpstr>
      <vt:lpstr>Agenda</vt:lpstr>
      <vt:lpstr>Status</vt:lpstr>
      <vt:lpstr>Tiltaksutvikling</vt:lpstr>
      <vt:lpstr>Momenter fra AMU og tillitsvalgte</vt:lpstr>
      <vt:lpstr>Effekter av arbeidsmiljøet</vt:lpstr>
      <vt:lpstr>Få med folka!</vt:lpstr>
      <vt:lpstr>Fra vårt forrige møte</vt:lpstr>
      <vt:lpstr>Toppledergruppens vurderinger</vt:lpstr>
      <vt:lpstr>Tiltaksutvikling: dialog og styring </vt:lpstr>
      <vt:lpstr>Nettsteder og kildetips</vt:lpstr>
      <vt:lpstr>Takk for praten!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2022-06-20T09:34:17Z</dcterms:created>
  <dcterms:modified xsi:type="dcterms:W3CDTF">2022-06-20T09:34:38Z</dcterms:modified>
</cp:coreProperties>
</file>