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9" r:id="rId6"/>
    <p:sldId id="264" r:id="rId7"/>
    <p:sldId id="273" r:id="rId8"/>
    <p:sldId id="263" r:id="rId9"/>
    <p:sldId id="294" r:id="rId10"/>
    <p:sldId id="266" r:id="rId11"/>
    <p:sldId id="275" r:id="rId12"/>
    <p:sldId id="258" r:id="rId13"/>
    <p:sldId id="276" r:id="rId14"/>
    <p:sldId id="257" r:id="rId15"/>
    <p:sldId id="277" r:id="rId16"/>
    <p:sldId id="302" r:id="rId17"/>
    <p:sldId id="274" r:id="rId18"/>
    <p:sldId id="305" r:id="rId19"/>
    <p:sldId id="303" r:id="rId20"/>
    <p:sldId id="304" r:id="rId21"/>
    <p:sldId id="270" r:id="rId2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 Breivik" initials="KB" lastIdx="1" clrIdx="0">
    <p:extLst>
      <p:ext uri="{19B8F6BF-5375-455C-9EA6-DF929625EA0E}">
        <p15:presenceInfo xmlns:p15="http://schemas.microsoft.com/office/powerpoint/2012/main" userId="S::klaus.breivik@dfo.no::4f1e8b27-b367-4bfd-9d13-698b16f2a59e" providerId="AD"/>
      </p:ext>
    </p:extLst>
  </p:cmAuthor>
  <p:cmAuthor id="2" name="Therese Farkvam" initials="TF" lastIdx="2" clrIdx="1">
    <p:extLst>
      <p:ext uri="{19B8F6BF-5375-455C-9EA6-DF929625EA0E}">
        <p15:presenceInfo xmlns:p15="http://schemas.microsoft.com/office/powerpoint/2012/main" userId="S::therese.farkvam_bufdir.no#ext#@dirfo.onmicrosoft.com::26ebd13a-b2e0-4502-baa6-4e9285ac9a2d" providerId="AD"/>
      </p:ext>
    </p:extLst>
  </p:cmAuthor>
  <p:cmAuthor id="3" name="Hans-Petter Hoseth" initials="HH" lastIdx="1" clrIdx="2">
    <p:extLst>
      <p:ext uri="{19B8F6BF-5375-455C-9EA6-DF929625EA0E}">
        <p15:presenceInfo xmlns:p15="http://schemas.microsoft.com/office/powerpoint/2012/main" userId="S::hans-petter.hoseth_vegvesen.no#ext#@dirfo.onmicrosoft.com::93693968-eea1-445b-bff8-853ab2f1ade8" providerId="AD"/>
      </p:ext>
    </p:extLst>
  </p:cmAuthor>
  <p:cmAuthor id="4" name="Marianne Sørtømme" initials="MS" lastIdx="2" clrIdx="3">
    <p:extLst>
      <p:ext uri="{19B8F6BF-5375-455C-9EA6-DF929625EA0E}">
        <p15:presenceInfo xmlns:p15="http://schemas.microsoft.com/office/powerpoint/2012/main" userId="S::marianne.sortomme@dfo.no::8baa51fa-b91e-4f5d-883e-03d5275d3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ørtømme" userId="8baa51fa-b91e-4f5d-883e-03d5275d3644" providerId="ADAL" clId="{B5F7BF3F-B00C-4B80-AAE2-799E708E340C}"/>
    <pc:docChg chg="modSld">
      <pc:chgData name="Marianne Sørtømme" userId="8baa51fa-b91e-4f5d-883e-03d5275d3644" providerId="ADAL" clId="{B5F7BF3F-B00C-4B80-AAE2-799E708E340C}" dt="2022-12-07T09:29:35.557" v="17" actId="20577"/>
      <pc:docMkLst>
        <pc:docMk/>
      </pc:docMkLst>
      <pc:sldChg chg="modSp mod">
        <pc:chgData name="Marianne Sørtømme" userId="8baa51fa-b91e-4f5d-883e-03d5275d3644" providerId="ADAL" clId="{B5F7BF3F-B00C-4B80-AAE2-799E708E340C}" dt="2022-12-07T09:28:31.686" v="7" actId="6549"/>
        <pc:sldMkLst>
          <pc:docMk/>
          <pc:sldMk cId="2860017461" sldId="266"/>
        </pc:sldMkLst>
        <pc:spChg chg="mod">
          <ac:chgData name="Marianne Sørtømme" userId="8baa51fa-b91e-4f5d-883e-03d5275d3644" providerId="ADAL" clId="{B5F7BF3F-B00C-4B80-AAE2-799E708E340C}" dt="2022-12-07T09:28:31.686" v="7" actId="6549"/>
          <ac:spMkLst>
            <pc:docMk/>
            <pc:sldMk cId="2860017461" sldId="266"/>
            <ac:spMk id="3" creationId="{BAA8E8BE-A7DD-4FF7-80F6-1EAE948C10B3}"/>
          </ac:spMkLst>
        </pc:spChg>
      </pc:sldChg>
      <pc:sldChg chg="modSp mod">
        <pc:chgData name="Marianne Sørtømme" userId="8baa51fa-b91e-4f5d-883e-03d5275d3644" providerId="ADAL" clId="{B5F7BF3F-B00C-4B80-AAE2-799E708E340C}" dt="2022-12-07T09:29:35.557" v="17" actId="20577"/>
        <pc:sldMkLst>
          <pc:docMk/>
          <pc:sldMk cId="3127757028" sldId="304"/>
        </pc:sldMkLst>
        <pc:spChg chg="mod">
          <ac:chgData name="Marianne Sørtømme" userId="8baa51fa-b91e-4f5d-883e-03d5275d3644" providerId="ADAL" clId="{B5F7BF3F-B00C-4B80-AAE2-799E708E340C}" dt="2022-12-07T09:29:35.557" v="17" actId="20577"/>
          <ac:spMkLst>
            <pc:docMk/>
            <pc:sldMk cId="3127757028" sldId="304"/>
            <ac:spMk id="3" creationId="{213CBA31-3523-41A5-8E52-15F352C4CD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FDD92-48F5-4ABB-BA91-2BFBDDA5A854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D5696-91AD-46EB-85F4-CEC26CD6D0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91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Til bruk i AMU, samarbeidsmøte med tillitsvalgte og i toppledergruppen.</a:t>
            </a:r>
          </a:p>
          <a:p>
            <a:r>
              <a:rPr lang="nb-NO" dirty="0"/>
              <a:t>MUST = Medarbeiderundersøkelsen i staten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AD5696-91AD-46EB-85F4-CEC26CD6D03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6646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Hjelpespørsmål: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Hva var funnene i forrige medarbeiderundersøkelse?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Hva vet vi fra andre informasjonskilder som for eksempel vernesamtaler, innspill fra medlemmer til tillitsvalgte, lederes observasjoner og samtaler?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AD5696-91AD-46EB-85F4-CEC26CD6D03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71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AD5696-91AD-46EB-85F4-CEC26CD6D03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67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dokument/SF/forskrift/1996-12-06-112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no/dokumenter/statlig-arbeidsgiverstrategi-2020-2023/id270596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mi.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beidsgiver.dfo.n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Å </a:t>
            </a:r>
            <a:r>
              <a:rPr lang="en-US" sz="5400" err="1"/>
              <a:t>bruke</a:t>
            </a:r>
            <a:r>
              <a:rPr lang="en-US" sz="5400"/>
              <a:t> MUST </a:t>
            </a:r>
            <a:r>
              <a:rPr lang="en-US" sz="5400" err="1"/>
              <a:t>til</a:t>
            </a:r>
            <a:r>
              <a:rPr lang="en-US" sz="5400"/>
              <a:t> </a:t>
            </a:r>
            <a:r>
              <a:rPr lang="en-US" sz="5400" err="1"/>
              <a:t>medarbeiderundersøkelsen</a:t>
            </a:r>
            <a:endParaRPr lang="en-US" sz="54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/>
              <a:t>Drøfting</a:t>
            </a:r>
            <a:r>
              <a:rPr lang="en-US" sz="3200" dirty="0"/>
              <a:t> </a:t>
            </a:r>
            <a:r>
              <a:rPr lang="en-US" sz="3200" dirty="0" err="1"/>
              <a:t>og</a:t>
            </a:r>
            <a:r>
              <a:rPr lang="en-US" sz="3200" dirty="0"/>
              <a:t> </a:t>
            </a:r>
            <a:r>
              <a:rPr lang="en-US" sz="3200" dirty="0" err="1"/>
              <a:t>beslutning</a:t>
            </a:r>
            <a:endParaRPr lang="en-US" sz="3200" dirty="0"/>
          </a:p>
          <a:p>
            <a:r>
              <a:rPr lang="en-US" sz="3200" dirty="0"/>
              <a:t>AMU/ </a:t>
            </a:r>
            <a:r>
              <a:rPr lang="en-US" sz="3200" dirty="0" err="1"/>
              <a:t>Partene</a:t>
            </a:r>
            <a:r>
              <a:rPr lang="en-US" sz="3200" dirty="0"/>
              <a:t>/ </a:t>
            </a:r>
            <a:r>
              <a:rPr lang="en-US" sz="3200" dirty="0" err="1"/>
              <a:t>Toppledergruppen</a:t>
            </a:r>
            <a:endParaRPr lang="en-US" sz="3200" dirty="0"/>
          </a:p>
          <a:p>
            <a:endParaRPr lang="en-US" dirty="0"/>
          </a:p>
          <a:p>
            <a:r>
              <a:rPr lang="en-US" dirty="0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88A9BD-29B4-4431-8F93-12C0299A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Arbeidsgiveransvaret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449D5F-D6FD-4802-A42F-9E24F0274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Som arbeidsgiver har vi et ansvar for å følge med på arbeidsmiljøet og en lovfestet plikt til å sikre fullt forsvarlig arbeidsmiljø, både organisatorisk og individuelt. </a:t>
            </a:r>
          </a:p>
          <a:p>
            <a:pPr marL="0" indent="0">
              <a:buNone/>
            </a:pP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medarbeiderundersøkelse som kartlegger arbeidsmiljøtilstanden som grunnlag for risikovurdering og forebygging, kan være et godt grep for å overholde </a:t>
            </a:r>
            <a:r>
              <a:rPr lang="nb-NO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internkontrollforskriften</a:t>
            </a: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arbeidsgiver.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MUST kan gi kunnskap om forhold ved arbeidsmiljøet som arbeidsgiver er pliktig til å følge opp.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516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20E386-9B2A-4257-A114-E82BE4A5F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Forslag til beslutning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441160-7C08-450F-974C-273DF85D0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dirty="0"/>
            </a:br>
            <a:r>
              <a:rPr lang="en-US" dirty="0"/>
              <a:t>Vi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bruke</a:t>
            </a:r>
            <a:r>
              <a:rPr lang="en-US" dirty="0"/>
              <a:t> MUST </a:t>
            </a:r>
            <a:r>
              <a:rPr lang="en-US" dirty="0" err="1"/>
              <a:t>fra</a:t>
            </a:r>
            <a:r>
              <a:rPr lang="en-US" dirty="0"/>
              <a:t> STAMI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verktøy</a:t>
            </a:r>
            <a:r>
              <a:rPr lang="en-US" dirty="0"/>
              <a:t> for </a:t>
            </a:r>
            <a:r>
              <a:rPr lang="en-US" dirty="0" err="1"/>
              <a:t>medarbeiderundersøkelse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b-NO" dirty="0">
                <a:hlinkClick r:id="rId2"/>
              </a:rPr>
              <a:t>Statens arbeidsgiverstrategi 2020 – 2023</a:t>
            </a:r>
            <a:r>
              <a:rPr lang="nb-NO" dirty="0"/>
              <a:t>: </a:t>
            </a:r>
          </a:p>
          <a:p>
            <a:r>
              <a:rPr lang="nb-NO" dirty="0"/>
              <a:t>et mål at virksomhetsledere legger vekt på tiltak som bidrar til et godt arbeidsmiljø i endringsprosesser </a:t>
            </a:r>
          </a:p>
        </p:txBody>
      </p:sp>
    </p:spTree>
    <p:extLst>
      <p:ext uri="{BB962C8B-B14F-4D97-AF65-F5344CB8AC3E}">
        <p14:creationId xmlns:p14="http://schemas.microsoft.com/office/powerpoint/2010/main" val="109829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B969A39-A0D3-410B-8C6E-69BEFD8E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14400"/>
            <a:ext cx="10515600" cy="3648075"/>
          </a:xfrm>
        </p:spPr>
        <p:txBody>
          <a:bodyPr>
            <a:normAutofit/>
          </a:bodyPr>
          <a:lstStyle/>
          <a:p>
            <a:pPr algn="ctr"/>
            <a:r>
              <a:rPr lang="nb-NO" sz="4400" dirty="0"/>
              <a:t>Drøftinger</a:t>
            </a:r>
            <a:br>
              <a:rPr lang="nb-NO" sz="4800" dirty="0"/>
            </a:br>
            <a:br>
              <a:rPr lang="nb-NO" sz="4800" dirty="0"/>
            </a:br>
            <a:endParaRPr lang="nb-NO" sz="4800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F1E106A-D5D2-44C6-8BAD-7E701E1F82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002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68635F-E01C-4733-A30D-5FF53045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39"/>
            <a:ext cx="10515600" cy="1325563"/>
          </a:xfrm>
        </p:spPr>
        <p:txBody>
          <a:bodyPr/>
          <a:lstStyle/>
          <a:p>
            <a:r>
              <a:rPr lang="nb-NO" dirty="0"/>
              <a:t>Drøfting 1: status og ambisjon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1E2346-6DEA-4B67-B9B6-38105E489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er vår antatte status? Hvor sikre er vi på at arbeidsmiljøet hos oss er fullt forsvarlig?</a:t>
            </a:r>
          </a:p>
          <a:p>
            <a:endParaRPr lang="nb-NO" dirty="0"/>
          </a:p>
          <a:p>
            <a:r>
              <a:rPr lang="nb-NO" dirty="0"/>
              <a:t>Kan vi få et enda bedre arbeidsmiljø hos oss? Er vårt arbeidsmiljø klar for fremtiden?</a:t>
            </a:r>
          </a:p>
          <a:p>
            <a:pPr lvl="1"/>
            <a:r>
              <a:rPr lang="nb-NO" sz="2200" i="1" dirty="0"/>
              <a:t>«Høyere endrings- og omstillingstakt, utfordringer som går på tvers av sektorer og fagområder, effektivisering, økte forventninger fra innbyggerne, digitalisering og ny teknologi kjennetegner samfunnsutviklingen, og får betydning for statens kompetansebehov og medarbeidernes arbeidsoppgaver.» (</a:t>
            </a:r>
            <a:r>
              <a:rPr lang="nb-NO" sz="1800" i="1" dirty="0"/>
              <a:t>Statens arbeidsgiverstrategi 2020 – 2023)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355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7A077EDB-EEB8-4975-B5F6-4FE8E923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Drøfting 2: fot i bakken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8C21737-2193-4F9A-981D-B41ACE564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Er vi gode nok på løpende risikoanalyse av arbeidsmiljøet? </a:t>
            </a:r>
          </a:p>
          <a:p>
            <a:r>
              <a:rPr lang="nb-NO" dirty="0"/>
              <a:t>Er vi gode nok på vernearbeid? Andre tiltak?</a:t>
            </a:r>
          </a:p>
          <a:p>
            <a:endParaRPr lang="nb-NO" dirty="0"/>
          </a:p>
          <a:p>
            <a:r>
              <a:rPr lang="nb-NO" dirty="0"/>
              <a:t>Er det godt nok samarbeid i dag mellom de sentrale arbeidsmiljø-aktørene toppleder, AMU og partene?</a:t>
            </a:r>
          </a:p>
          <a:p>
            <a:endParaRPr lang="nb-NO" sz="2800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279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063E4E-804A-4A8C-B492-CB62BCF6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Drøfting 3: alternativer og ønsket effekt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9E1EB1-806F-4DCF-9529-C41C34D1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Hvilket formål skal en medarbeiderundersøkelse ha hos oss?</a:t>
            </a:r>
          </a:p>
          <a:p>
            <a:r>
              <a:rPr lang="nb-NO" sz="2800" dirty="0"/>
              <a:t>Hvilken effekt skal den samlede innsatsen gi?</a:t>
            </a:r>
            <a:endParaRPr lang="nb-NO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nb-NO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4938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4FEB39-B783-4C8E-81E4-1CB38D7E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Vår anbefaling / beslutning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685CE2-AA13-497E-84FE-181955D29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AMU / partenes anbefaling til toppleder og dennes ledergruppe: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endParaRPr lang="nb-NO" dirty="0"/>
          </a:p>
          <a:p>
            <a:r>
              <a:rPr lang="nb-NO" dirty="0"/>
              <a:t>Toppleders beslutning: </a:t>
            </a:r>
          </a:p>
          <a:p>
            <a:pPr lvl="1"/>
            <a:r>
              <a:rPr lang="nb-NO" dirty="0"/>
              <a:t>Vår virksomhet skal bruke MUST til medarbeiderundersøkelse og formålet med dette er</a:t>
            </a:r>
            <a:r>
              <a:rPr lang="nb-NO" dirty="0">
                <a:highlight>
                  <a:srgbClr val="FFFF00"/>
                </a:highlight>
              </a:rPr>
              <a:t> …..</a:t>
            </a:r>
          </a:p>
          <a:p>
            <a:pPr lvl="1"/>
            <a:r>
              <a:rPr lang="nb-NO" dirty="0"/>
              <a:t>Arbeidet med å drive gjennom MUST gis som oppdrag til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pPr lvl="1"/>
            <a:r>
              <a:rPr lang="nb-NO" dirty="0"/>
              <a:t>Saken tas opp igjen av AMU, partene og toppledergruppen til forberedelser innen</a:t>
            </a:r>
            <a:r>
              <a:rPr lang="nb-NO" dirty="0">
                <a:highlight>
                  <a:srgbClr val="FFFF00"/>
                </a:highlight>
              </a:rPr>
              <a:t> ….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2505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6C2A36-A6AF-40CF-8503-E06AE8B4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100" dirty="0"/>
              <a:t>Hvis MUST besluttes:</a:t>
            </a:r>
            <a:r>
              <a:rPr lang="nb-NO" sz="3600" dirty="0"/>
              <a:t> </a:t>
            </a:r>
            <a:br>
              <a:rPr lang="nb-NO" sz="3600" dirty="0"/>
            </a:br>
            <a:r>
              <a:rPr lang="nb-NO" sz="4000" dirty="0"/>
              <a:t>Neste oppgave for AMU, partene og toppledergruppen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3CBA31-3523-41A5-8E52-15F352C4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Forberedelsesmøte:</a:t>
            </a:r>
          </a:p>
          <a:p>
            <a:r>
              <a:rPr lang="nb-NO" dirty="0"/>
              <a:t>Ekstra på arbeidsmiljø, spesielt om mobbing</a:t>
            </a:r>
          </a:p>
          <a:p>
            <a:r>
              <a:rPr lang="nb-NO" dirty="0"/>
              <a:t>Valg </a:t>
            </a:r>
            <a:r>
              <a:rPr lang="nb-NO"/>
              <a:t>av tilleggstema(er</a:t>
            </a:r>
            <a:r>
              <a:rPr lang="nb-NO" dirty="0"/>
              <a:t>)</a:t>
            </a:r>
          </a:p>
          <a:p>
            <a:r>
              <a:rPr lang="nb-NO" dirty="0"/>
              <a:t>Sette tidspunkt for gjennomføring</a:t>
            </a:r>
          </a:p>
          <a:p>
            <a:pPr lvl="1"/>
            <a:r>
              <a:rPr lang="nb-NO" dirty="0"/>
              <a:t>Sikre at organisasjonen er forberedt</a:t>
            </a:r>
          </a:p>
          <a:p>
            <a:r>
              <a:rPr lang="nb-NO" dirty="0"/>
              <a:t>Drøfte beredskap for oppfølging</a:t>
            </a:r>
          </a:p>
          <a:p>
            <a:endParaRPr lang="nb-NO" dirty="0"/>
          </a:p>
          <a:p>
            <a:r>
              <a:rPr lang="nb-NO" dirty="0"/>
              <a:t>Rekkefølge: først AMU og partene – deres anbefaling til toppleder og dennes ledergruppe</a:t>
            </a:r>
          </a:p>
        </p:txBody>
      </p:sp>
    </p:spTree>
    <p:extLst>
      <p:ext uri="{BB962C8B-B14F-4D97-AF65-F5344CB8AC3E}">
        <p14:creationId xmlns:p14="http://schemas.microsoft.com/office/powerpoint/2010/main" val="3127757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0A0A38-6A9F-4982-87C9-5045BE97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/>
              <a:t>Takk for samtalen! </a:t>
            </a:r>
            <a:br>
              <a:rPr lang="nb-NO"/>
            </a:br>
            <a:br>
              <a:rPr lang="nb-NO"/>
            </a:b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01A5AE-C7AB-44CA-81A0-A8048CF3CB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805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094916-6125-4270-B1FE-5BB6C71C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65B29F-BA9E-47C2-B4B5-FE9450AD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Om medarbeiderundersøkelser </a:t>
            </a:r>
          </a:p>
          <a:p>
            <a:r>
              <a:rPr lang="nb-NO" dirty="0"/>
              <a:t>Om Medarbeiderundersøkelsen i staten (MUST)</a:t>
            </a:r>
          </a:p>
          <a:p>
            <a:r>
              <a:rPr lang="nb-NO" dirty="0"/>
              <a:t>Arbeidsmiljø: effekter og arbeidsgiveransvaret</a:t>
            </a:r>
          </a:p>
          <a:p>
            <a:r>
              <a:rPr lang="nb-NO" dirty="0"/>
              <a:t>Forslag til beslutning </a:t>
            </a:r>
          </a:p>
          <a:p>
            <a:r>
              <a:rPr lang="nb-NO" dirty="0"/>
              <a:t>Drøftinger: 1) status og ambisjon, 2) alternativer og ønsket effekt</a:t>
            </a:r>
          </a:p>
          <a:p>
            <a:r>
              <a:rPr lang="nb-NO" dirty="0"/>
              <a:t>Anbefaling/Beslutning og neste skritt</a:t>
            </a:r>
          </a:p>
        </p:txBody>
      </p:sp>
    </p:spTree>
    <p:extLst>
      <p:ext uri="{BB962C8B-B14F-4D97-AF65-F5344CB8AC3E}">
        <p14:creationId xmlns:p14="http://schemas.microsoft.com/office/powerpoint/2010/main" val="242908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8F608-3839-4451-AC0E-65E11B38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verktøy for medarbeiderundersøkelse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4B5DD4-5EB9-490D-9C41-D8656A96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Ulik tematikk: </a:t>
            </a:r>
          </a:p>
          <a:p>
            <a:pPr lvl="1"/>
            <a:r>
              <a:rPr lang="nb-NO" dirty="0"/>
              <a:t>Organisasjonseffektivitet</a:t>
            </a:r>
          </a:p>
          <a:p>
            <a:pPr lvl="1"/>
            <a:r>
              <a:rPr lang="nb-NO" dirty="0"/>
              <a:t>Arbeidsmiljø</a:t>
            </a:r>
          </a:p>
          <a:p>
            <a:pPr lvl="1"/>
            <a:r>
              <a:rPr lang="nb-NO" dirty="0"/>
              <a:t>Klassiske trivselsmålinger</a:t>
            </a:r>
          </a:p>
          <a:p>
            <a:endParaRPr lang="nb-NO" dirty="0"/>
          </a:p>
          <a:p>
            <a:r>
              <a:rPr lang="nb-NO" dirty="0"/>
              <a:t>Ulike størrelser:</a:t>
            </a:r>
          </a:p>
          <a:p>
            <a:pPr lvl="1"/>
            <a:r>
              <a:rPr lang="nb-NO" dirty="0"/>
              <a:t>Store medarbeiderundersøkelser er informative, og skaper forventning om oppfølging</a:t>
            </a:r>
          </a:p>
          <a:p>
            <a:pPr lvl="1"/>
            <a:r>
              <a:rPr lang="nb-NO" dirty="0"/>
              <a:t>Kortere undersøkelser kan gjennomføres hyppigere (Kommer kortversjoner av MUST)</a:t>
            </a:r>
          </a:p>
        </p:txBody>
      </p:sp>
    </p:spTree>
    <p:extLst>
      <p:ext uri="{BB962C8B-B14F-4D97-AF65-F5344CB8AC3E}">
        <p14:creationId xmlns:p14="http://schemas.microsoft.com/office/powerpoint/2010/main" val="35644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438552-2085-4AB2-832A-2F03CC75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Tidligere medarbeiderundersøkelser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5B02-8A15-46F2-A16D-2ED4D5018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tidligere gjennomført medarbeiderundersøkelse … (tid)</a:t>
            </a:r>
          </a:p>
          <a:p>
            <a:r>
              <a:rPr lang="nb-NO" dirty="0"/>
              <a:t>Tematikk her var… og passet fordi vår virksomhet den gang fordi …</a:t>
            </a:r>
          </a:p>
          <a:p>
            <a:endParaRPr lang="nb-NO" dirty="0"/>
          </a:p>
          <a:p>
            <a:r>
              <a:rPr lang="nb-NO" dirty="0"/>
              <a:t>Andre verktøy eller informasjonskilder for arbeidsgiver er </a:t>
            </a:r>
          </a:p>
          <a:p>
            <a:pPr lvl="1"/>
            <a:r>
              <a:rPr lang="nb-NO" dirty="0"/>
              <a:t>AMU </a:t>
            </a:r>
          </a:p>
          <a:p>
            <a:pPr lvl="1"/>
            <a:r>
              <a:rPr lang="nb-NO" dirty="0"/>
              <a:t>Tillitsvalgte </a:t>
            </a:r>
          </a:p>
          <a:p>
            <a:pPr lvl="1"/>
            <a:r>
              <a:rPr lang="nb-NO" dirty="0"/>
              <a:t>Verneombud </a:t>
            </a:r>
          </a:p>
          <a:p>
            <a:pPr lvl="1"/>
            <a:r>
              <a:rPr lang="nb-NO" dirty="0"/>
              <a:t>Sluttintervjuer</a:t>
            </a:r>
          </a:p>
          <a:p>
            <a:pPr lvl="1"/>
            <a:r>
              <a:rPr lang="nb-NO" dirty="0"/>
              <a:t>Lederne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13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A1E763-A78A-4050-8CFC-5DCB5F5B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Verktøyet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CE338A-B4BF-4806-AA77-8806D8D8D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MUST er en vitenskapelig kvalitetssikret medarbeiderundersøkelse fra Statens arbeidsmiljøinstitutt (STAMI). </a:t>
            </a:r>
          </a:p>
          <a:p>
            <a:r>
              <a:rPr lang="nb-NO" dirty="0"/>
              <a:t>Utarbeidet og gratis for virksomheter i statlig tariffområde</a:t>
            </a:r>
          </a:p>
          <a:p>
            <a:r>
              <a:rPr lang="nb-NO" dirty="0"/>
              <a:t>STAMI vil eie dataene</a:t>
            </a:r>
          </a:p>
          <a:p>
            <a:r>
              <a:rPr lang="nb-NO" dirty="0"/>
              <a:t>Samtykke fra respondentene åpner for forskning på dataene fra STAMI</a:t>
            </a:r>
          </a:p>
          <a:p>
            <a:pPr lvl="1"/>
            <a:r>
              <a:rPr lang="nb-NO" dirty="0"/>
              <a:t>Mer kunnskap om arbeidsmiljøet i statlige virksomheter</a:t>
            </a:r>
          </a:p>
          <a:p>
            <a:pPr lvl="1"/>
            <a:r>
              <a:rPr lang="nb-NO" dirty="0"/>
              <a:t>Komme samfunnet til gode</a:t>
            </a:r>
          </a:p>
          <a:p>
            <a:pPr lvl="1"/>
            <a:r>
              <a:rPr lang="nb-NO" dirty="0"/>
              <a:t>Det stilles noen spørsmål om helse i undersøkelsen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i="1" dirty="0">
                <a:hlinkClick r:id="rId2"/>
              </a:rPr>
              <a:t>STAMI</a:t>
            </a:r>
            <a:r>
              <a:rPr lang="nb-NO" i="1" dirty="0"/>
              <a:t> er det nasjonale forskningsinstituttet og kompetanseorganet på arbeidsmiljø- og helseområdet i Norge, underlagt Arbeids- og inkluderingsdepartementet (AID).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409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300F3D-EA77-4E7E-A2CB-0120F10D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MUST – nytte for arbeidsgiver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CBF4C-04C5-4581-912D-0805AF20D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Kartlegger hvordan medarbeiderne oppfatter ulike aspekter knyttet til organisering og utforming av arbeidet</a:t>
            </a:r>
          </a:p>
          <a:p>
            <a:r>
              <a:rPr lang="nb-NO" dirty="0"/>
              <a:t>faktorene som kartlegges er dokumentert å ha betydning for arbeidstakeres helse, fravær og frafall, trivsel og motivasjon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rapporten vil risikofaktorer og beskyttende faktorer fremkomme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 faktorene er presist definert i rapporten slik at det er mulig å utvikle treffsikre tiltak basert på resultatene av kartleggingen</a:t>
            </a:r>
          </a:p>
        </p:txBody>
      </p:sp>
    </p:spTree>
    <p:extLst>
      <p:ext uri="{BB962C8B-B14F-4D97-AF65-F5344CB8AC3E}">
        <p14:creationId xmlns:p14="http://schemas.microsoft.com/office/powerpoint/2010/main" val="35593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0028D9-E8DC-4A00-93D4-0F741207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Mer om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A8E8BE-A7DD-4FF7-80F6-1EAE948C1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Valgbare tilleggstemaer</a:t>
            </a:r>
          </a:p>
          <a:p>
            <a:r>
              <a:rPr lang="nb-NO" dirty="0"/>
              <a:t>Ikke anledning til å formulere egne spørsmål nå</a:t>
            </a:r>
          </a:p>
          <a:p>
            <a:r>
              <a:rPr lang="nb-NO" dirty="0"/>
              <a:t>Rapportene er i </a:t>
            </a:r>
            <a:r>
              <a:rPr lang="nb-NO" dirty="0" err="1"/>
              <a:t>presentasjonsformat</a:t>
            </a:r>
            <a:r>
              <a:rPr lang="nb-NO" dirty="0"/>
              <a:t> (</a:t>
            </a:r>
            <a:r>
              <a:rPr lang="nb-NO" dirty="0" err="1"/>
              <a:t>pdf</a:t>
            </a:r>
            <a:r>
              <a:rPr lang="nb-NO" dirty="0"/>
              <a:t>)</a:t>
            </a:r>
          </a:p>
          <a:p>
            <a:r>
              <a:rPr lang="nb-NO" dirty="0"/>
              <a:t>Resultatene kan gi behov for ekstern bistand til oppfølging</a:t>
            </a:r>
          </a:p>
          <a:p>
            <a:endParaRPr lang="nb-NO" dirty="0"/>
          </a:p>
          <a:p>
            <a:r>
              <a:rPr lang="nb-NO" dirty="0"/>
              <a:t>Ny undersøkelse  -  sammenligning med andre statlige virksomheter mulig etter en tids bruk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001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C774CB-01AF-431B-B821-D973DAD4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/>
              <a:t>En godt gjennomført MUST krever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88E6DC-8A67-4EB1-A4D3-1311C147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Forankring i toppledelsen og alle ledernivåer og kunnskap om MUST</a:t>
            </a:r>
          </a:p>
          <a:p>
            <a:r>
              <a:rPr lang="nb-NO" dirty="0"/>
              <a:t>Oppmerksomhet og tid hos alle arbeidsmiljø-aktører i både forberedelser og oppfølging:</a:t>
            </a:r>
          </a:p>
          <a:p>
            <a:pPr lvl="1"/>
            <a:r>
              <a:rPr lang="nb-NO" dirty="0"/>
              <a:t>Alle ledere, alle ledergrupper, AMU, partene og leder med sin enhet</a:t>
            </a:r>
          </a:p>
          <a:p>
            <a:r>
              <a:rPr lang="nb-NO" dirty="0"/>
              <a:t>Gode faglige forberedelser som prosedyrer, oppfølgingsberedskap og personvern</a:t>
            </a:r>
          </a:p>
          <a:p>
            <a:pPr lvl="1"/>
            <a:r>
              <a:rPr lang="nb-NO" dirty="0"/>
              <a:t>Informasjons- og støttemateriell til MUST er utarbeidet av Direktoratet for forvaltning og økonomistyring (DFØ). Se </a:t>
            </a:r>
            <a:r>
              <a:rPr lang="nb-NO" dirty="0">
                <a:hlinkClick r:id="rId2"/>
              </a:rPr>
              <a:t>Arbeidsgiverportalen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71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6D701F-2A8A-489A-B6D4-F4A5AAB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Effekter av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27EDAA-A12E-47CA-9B21-C78C1A3D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Arbeidsmiljøet påvirker våre leveranser og kritisk for strategi-gjennomføring</a:t>
            </a:r>
          </a:p>
          <a:p>
            <a:pPr lvl="1"/>
            <a:r>
              <a:rPr lang="nb-NO" dirty="0"/>
              <a:t>En medarbeiderundersøkelse setter dagsorden for diskusjoner og forbedringsarbeid, og overholdelse av internkontrollforskriften</a:t>
            </a:r>
          </a:p>
          <a:p>
            <a:endParaRPr lang="nb-NO"/>
          </a:p>
          <a:p>
            <a:r>
              <a:rPr lang="nb-NO"/>
              <a:t>Medarbeiderne </a:t>
            </a:r>
            <a:r>
              <a:rPr lang="nb-NO" dirty="0"/>
              <a:t>er vår virksomhets kompetansebærere og hverandres viktigste samarbeidspartnere</a:t>
            </a:r>
          </a:p>
          <a:p>
            <a:pPr lvl="1"/>
            <a:r>
              <a:rPr lang="nb-NO" dirty="0"/>
              <a:t>En medarbeiderundersøkelse kan sette arbeidsmiljø på agendaen</a:t>
            </a:r>
          </a:p>
        </p:txBody>
      </p:sp>
    </p:spTree>
    <p:extLst>
      <p:ext uri="{BB962C8B-B14F-4D97-AF65-F5344CB8AC3E}">
        <p14:creationId xmlns:p14="http://schemas.microsoft.com/office/powerpoint/2010/main" val="409034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C482460049BB4F97B44FDCFFD1F21A" ma:contentTypeVersion="11" ma:contentTypeDescription="Opprett et nytt dokument." ma:contentTypeScope="" ma:versionID="c20e83b7ec2b6b550def30d1972c1a8b">
  <xsd:schema xmlns:xsd="http://www.w3.org/2001/XMLSchema" xmlns:xs="http://www.w3.org/2001/XMLSchema" xmlns:p="http://schemas.microsoft.com/office/2006/metadata/properties" xmlns:ns2="678729a5-d576-4ffb-ae16-a16edf8939d6" xmlns:ns3="7021d5d9-a560-4ad6-aca8-c94644153d2a" targetNamespace="http://schemas.microsoft.com/office/2006/metadata/properties" ma:root="true" ma:fieldsID="d087f8a2f76d8e83fcb52414dd85f281" ns2:_="" ns3:_="">
    <xsd:import namespace="678729a5-d576-4ffb-ae16-a16edf8939d6"/>
    <xsd:import namespace="7021d5d9-a560-4ad6-aca8-c94644153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729a5-d576-4ffb-ae16-a16edf893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1d5d9-a560-4ad6-aca8-c94644153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EA1B60-DC0F-4C86-A3D4-37DBFFF15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729a5-d576-4ffb-ae16-a16edf8939d6"/>
    <ds:schemaRef ds:uri="7021d5d9-a560-4ad6-aca8-c94644153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79F8B9-8208-4BA7-A91E-89D8981D9F0B}">
  <ds:schemaRefs>
    <ds:schemaRef ds:uri="http://purl.org/dc/terms/"/>
    <ds:schemaRef ds:uri="7021d5d9-a560-4ad6-aca8-c94644153d2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8729a5-d576-4ffb-ae16-a16edf8939d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8E0246-9A37-4BCB-921D-B8D26D19CB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850</Words>
  <Application>Microsoft Office PowerPoint</Application>
  <PresentationFormat>Widescreen</PresentationFormat>
  <Paragraphs>119</Paragraphs>
  <Slides>18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Office-tema</vt:lpstr>
      <vt:lpstr>Å bruke MUST til medarbeiderundersøkelsen</vt:lpstr>
      <vt:lpstr>Agenda</vt:lpstr>
      <vt:lpstr>Ulike verktøy for medarbeiderundersøkelse</vt:lpstr>
      <vt:lpstr>Tidligere medarbeiderundersøkelser</vt:lpstr>
      <vt:lpstr>Verktøyet MUST</vt:lpstr>
      <vt:lpstr>MUST – nytte for arbeidsgiver</vt:lpstr>
      <vt:lpstr>Mer om MUST</vt:lpstr>
      <vt:lpstr>En godt gjennomført MUST krever</vt:lpstr>
      <vt:lpstr>Effekter av arbeidsmiljøet</vt:lpstr>
      <vt:lpstr>Arbeidsgiveransvaret</vt:lpstr>
      <vt:lpstr>Forslag til beslutning</vt:lpstr>
      <vt:lpstr>Drøftinger  </vt:lpstr>
      <vt:lpstr>Drøfting 1: status og ambisjon</vt:lpstr>
      <vt:lpstr>Drøfting 2: fot i bakken</vt:lpstr>
      <vt:lpstr>Drøfting 3: alternativer og ønsket effekt</vt:lpstr>
      <vt:lpstr>Vår anbefaling / beslutning</vt:lpstr>
      <vt:lpstr>Hvis MUST besluttes:  Neste oppgave for AMU, partene og toppledergruppen</vt:lpstr>
      <vt:lpstr>Takk for samtalen!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Marianne Sørtømme</cp:lastModifiedBy>
  <cp:revision>6</cp:revision>
  <cp:lastPrinted>2021-09-07T08:02:40Z</cp:lastPrinted>
  <dcterms:created xsi:type="dcterms:W3CDTF">2021-06-24T09:24:45Z</dcterms:created>
  <dcterms:modified xsi:type="dcterms:W3CDTF">2022-12-07T09:29:40Z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0x0101000AC482460049BB4F97B44FDCFFD1F21A</vt:lpwstr>
  </property>
</Properties>
</file>