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mbria" panose="02040503050406030204" pitchFamily="18" charset="0"/>
      <p:regular r:id="rId27"/>
      <p:bold r:id="rId28"/>
      <p:italic r:id="rId29"/>
      <p:boldItalic r:id="rId30"/>
    </p:embeddedFont>
    <p:embeddedFont>
      <p:font typeface="Tahoma" panose="020B0604030504040204" pitchFamily="34" charset="0"/>
      <p:regular r:id="rId31"/>
      <p:bold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S0E0/Fb2BGD7hp8qvGaXtwyE8k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rfatte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2" autoAdjust="0"/>
    <p:restoredTop sz="94660"/>
  </p:normalViewPr>
  <p:slideViewPr>
    <p:cSldViewPr snapToGrid="0">
      <p:cViewPr varScale="1">
        <p:scale>
          <a:sx n="150" d="100"/>
          <a:sy n="150" d="100"/>
        </p:scale>
        <p:origin x="28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a110e49449_2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2a110e49449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a110e49449_2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a110e49449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110e49449_2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2a110e49449_2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110e49449_2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2a110e49449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a110e49449_2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2a110e49449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a110e4944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7" name="Google Shape;397;g2a110e4944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14"/>
        <p:cNvGrpSpPr/>
        <p:nvPr/>
      </p:nvGrpSpPr>
      <p:grpSpPr>
        <a:xfrm>
          <a:off x="0" y="0"/>
          <a:ext cx="0" cy="0"/>
          <a:chOff x="0" y="0"/>
          <a:chExt cx="0" cy="0"/>
        </a:xfrm>
      </p:grpSpPr>
      <p:sp>
        <p:nvSpPr>
          <p:cNvPr id="15" name="Google Shape;15;p27">
            <a:extLst>
              <a:ext uri="{C183D7F6-B498-43B3-948B-1728B52AA6E4}">
                <adec:decorative xmlns:adec="http://schemas.microsoft.com/office/drawing/2017/decorative" val="1"/>
              </a:ext>
            </a:extLst>
          </p:cNvPr>
          <p:cNvSpPr/>
          <p:nvPr/>
        </p:nvSpPr>
        <p:spPr>
          <a:xfrm>
            <a:off x="0" y="6712721"/>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7">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Brødtekst"/>
          <p:cNvSpPr txBox="1">
            <a:spLocks noGrp="1"/>
          </p:cNvSpPr>
          <p:nvPr>
            <p:ph type="body" idx="1"/>
          </p:nvPr>
        </p:nvSpPr>
        <p:spPr>
          <a:xfrm>
            <a:off x="831850" y="4250177"/>
            <a:ext cx="6867911" cy="1461916"/>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Font typeface="Arial"/>
              <a:buChar char="•"/>
              <a:defRPr sz="1400">
                <a:solidFill>
                  <a:schemeClr val="dk1"/>
                </a:solidFill>
              </a:defRPr>
            </a:lvl1pPr>
            <a:lvl2pPr marL="914400" lvl="1" indent="-228600" algn="l">
              <a:lnSpc>
                <a:spcPct val="90000"/>
              </a:lnSpc>
              <a:spcBef>
                <a:spcPts val="500"/>
              </a:spcBef>
              <a:spcAft>
                <a:spcPts val="0"/>
              </a:spcAft>
              <a:buClr>
                <a:srgbClr val="978888"/>
              </a:buClr>
              <a:buSzPts val="2000"/>
              <a:buNone/>
              <a:defRPr sz="2000">
                <a:solidFill>
                  <a:srgbClr val="978888"/>
                </a:solidFill>
              </a:defRPr>
            </a:lvl2pPr>
            <a:lvl3pPr marL="1371600" lvl="2" indent="-228600" algn="l">
              <a:lnSpc>
                <a:spcPct val="90000"/>
              </a:lnSpc>
              <a:spcBef>
                <a:spcPts val="500"/>
              </a:spcBef>
              <a:spcAft>
                <a:spcPts val="0"/>
              </a:spcAft>
              <a:buClr>
                <a:srgbClr val="978888"/>
              </a:buClr>
              <a:buSzPts val="1800"/>
              <a:buNone/>
              <a:defRPr sz="1800">
                <a:solidFill>
                  <a:srgbClr val="978888"/>
                </a:solidFill>
              </a:defRPr>
            </a:lvl3pPr>
            <a:lvl4pPr marL="1828800" lvl="3" indent="-228600" algn="l">
              <a:lnSpc>
                <a:spcPct val="90000"/>
              </a:lnSpc>
              <a:spcBef>
                <a:spcPts val="500"/>
              </a:spcBef>
              <a:spcAft>
                <a:spcPts val="0"/>
              </a:spcAft>
              <a:buClr>
                <a:srgbClr val="978888"/>
              </a:buClr>
              <a:buSzPts val="1600"/>
              <a:buNone/>
              <a:defRPr sz="1600">
                <a:solidFill>
                  <a:srgbClr val="978888"/>
                </a:solidFill>
              </a:defRPr>
            </a:lvl4pPr>
            <a:lvl5pPr marL="2286000" lvl="4" indent="-228600" algn="l">
              <a:lnSpc>
                <a:spcPct val="90000"/>
              </a:lnSpc>
              <a:spcBef>
                <a:spcPts val="500"/>
              </a:spcBef>
              <a:spcAft>
                <a:spcPts val="0"/>
              </a:spcAft>
              <a:buClr>
                <a:srgbClr val="978888"/>
              </a:buClr>
              <a:buSzPts val="1600"/>
              <a:buNone/>
              <a:defRPr sz="1600">
                <a:solidFill>
                  <a:srgbClr val="978888"/>
                </a:solidFill>
              </a:defRPr>
            </a:lvl5pPr>
            <a:lvl6pPr marL="2743200" lvl="5" indent="-228600" algn="l">
              <a:lnSpc>
                <a:spcPct val="90000"/>
              </a:lnSpc>
              <a:spcBef>
                <a:spcPts val="500"/>
              </a:spcBef>
              <a:spcAft>
                <a:spcPts val="0"/>
              </a:spcAft>
              <a:buClr>
                <a:srgbClr val="978888"/>
              </a:buClr>
              <a:buSzPts val="1600"/>
              <a:buNone/>
              <a:defRPr sz="1600">
                <a:solidFill>
                  <a:srgbClr val="978888"/>
                </a:solidFill>
              </a:defRPr>
            </a:lvl6pPr>
            <a:lvl7pPr marL="3200400" lvl="6" indent="-228600" algn="l">
              <a:lnSpc>
                <a:spcPct val="90000"/>
              </a:lnSpc>
              <a:spcBef>
                <a:spcPts val="500"/>
              </a:spcBef>
              <a:spcAft>
                <a:spcPts val="0"/>
              </a:spcAft>
              <a:buClr>
                <a:srgbClr val="978888"/>
              </a:buClr>
              <a:buSzPts val="1600"/>
              <a:buNone/>
              <a:defRPr sz="1600">
                <a:solidFill>
                  <a:srgbClr val="978888"/>
                </a:solidFill>
              </a:defRPr>
            </a:lvl7pPr>
            <a:lvl8pPr marL="3657600" lvl="7" indent="-228600" algn="l">
              <a:lnSpc>
                <a:spcPct val="90000"/>
              </a:lnSpc>
              <a:spcBef>
                <a:spcPts val="500"/>
              </a:spcBef>
              <a:spcAft>
                <a:spcPts val="0"/>
              </a:spcAft>
              <a:buClr>
                <a:srgbClr val="978888"/>
              </a:buClr>
              <a:buSzPts val="1600"/>
              <a:buNone/>
              <a:defRPr sz="1600">
                <a:solidFill>
                  <a:srgbClr val="978888"/>
                </a:solidFill>
              </a:defRPr>
            </a:lvl8pPr>
            <a:lvl9pPr marL="4114800" lvl="8" indent="-228600" algn="l">
              <a:lnSpc>
                <a:spcPct val="90000"/>
              </a:lnSpc>
              <a:spcBef>
                <a:spcPts val="500"/>
              </a:spcBef>
              <a:spcAft>
                <a:spcPts val="0"/>
              </a:spcAft>
              <a:buClr>
                <a:srgbClr val="978888"/>
              </a:buClr>
              <a:buSzPts val="1600"/>
              <a:buNone/>
              <a:defRPr sz="1600">
                <a:solidFill>
                  <a:srgbClr val="978888"/>
                </a:solidFill>
              </a:defRPr>
            </a:lvl9pPr>
          </a:lstStyle>
          <a:p>
            <a:endParaRPr/>
          </a:p>
        </p:txBody>
      </p:sp>
      <p:sp>
        <p:nvSpPr>
          <p:cNvPr id="16" name="Overskrift"/>
          <p:cNvSpPr txBox="1">
            <a:spLocks noGrp="1"/>
          </p:cNvSpPr>
          <p:nvPr>
            <p:ph type="title"/>
          </p:nvPr>
        </p:nvSpPr>
        <p:spPr>
          <a:xfrm>
            <a:off x="831850" y="1280160"/>
            <a:ext cx="6861561" cy="2583919"/>
          </a:xfrm>
          <a:prstGeom prst="rect">
            <a:avLst/>
          </a:prstGeom>
          <a:noFill/>
          <a:ln>
            <a:noFill/>
          </a:ln>
        </p:spPr>
        <p:txBody>
          <a:bodyPr spcFirstLastPara="1" wrap="square" lIns="91425" tIns="45700" rIns="91425" bIns="45700" anchor="t" anchorCtr="0">
            <a:normAutofit/>
          </a:bodyPr>
          <a:lstStyle>
            <a:lvl1pPr lvl="0" algn="l">
              <a:lnSpc>
                <a:spcPct val="150000"/>
              </a:lnSpc>
              <a:spcBef>
                <a:spcPts val="0"/>
              </a:spcBef>
              <a:spcAft>
                <a:spcPts val="0"/>
              </a:spcAft>
              <a:buClr>
                <a:schemeClr val="dk1"/>
              </a:buClr>
              <a:buSzPts val="40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112"/>
        <p:cNvGrpSpPr/>
        <p:nvPr/>
      </p:nvGrpSpPr>
      <p:grpSpPr>
        <a:xfrm>
          <a:off x="0" y="0"/>
          <a:ext cx="0" cy="0"/>
          <a:chOff x="0" y="0"/>
          <a:chExt cx="0" cy="0"/>
        </a:xfrm>
      </p:grpSpPr>
      <p:sp>
        <p:nvSpPr>
          <p:cNvPr id="113" name="Google Shape;11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118"/>
        <p:cNvGrpSpPr/>
        <p:nvPr/>
      </p:nvGrpSpPr>
      <p:grpSpPr>
        <a:xfrm>
          <a:off x="0" y="0"/>
          <a:ext cx="0" cy="0"/>
          <a:chOff x="0" y="0"/>
          <a:chExt cx="0" cy="0"/>
        </a:xfrm>
      </p:grpSpPr>
      <p:sp>
        <p:nvSpPr>
          <p:cNvPr id="119" name="Google Shape;119;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800"/>
              <a:buNone/>
              <a:defRPr sz="28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800"/>
              <a:buNone/>
              <a:defRPr sz="28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126"/>
        <p:cNvGrpSpPr/>
        <p:nvPr/>
      </p:nvGrpSpPr>
      <p:grpSpPr>
        <a:xfrm>
          <a:off x="0" y="0"/>
          <a:ext cx="0" cy="0"/>
          <a:chOff x="0" y="0"/>
          <a:chExt cx="0" cy="0"/>
        </a:xfrm>
      </p:grpSpPr>
      <p:sp>
        <p:nvSpPr>
          <p:cNvPr id="127" name="Google Shape;12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30"/>
        <p:cNvGrpSpPr/>
        <p:nvPr/>
      </p:nvGrpSpPr>
      <p:grpSpPr>
        <a:xfrm>
          <a:off x="0" y="0"/>
          <a:ext cx="0" cy="0"/>
          <a:chOff x="0" y="0"/>
          <a:chExt cx="0" cy="0"/>
        </a:xfrm>
      </p:grpSpPr>
      <p:sp>
        <p:nvSpPr>
          <p:cNvPr id="131" name="Google Shape;13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133"/>
        <p:cNvGrpSpPr/>
        <p:nvPr/>
      </p:nvGrpSpPr>
      <p:grpSpPr>
        <a:xfrm>
          <a:off x="0" y="0"/>
          <a:ext cx="0" cy="0"/>
          <a:chOff x="0" y="0"/>
          <a:chExt cx="0" cy="0"/>
        </a:xfrm>
      </p:grpSpPr>
      <p:sp>
        <p:nvSpPr>
          <p:cNvPr id="134" name="Google Shape;134;p42"/>
          <p:cNvSpPr txBox="1">
            <a:spLocks noGrp="1"/>
          </p:cNvSpPr>
          <p:nvPr>
            <p:ph type="title"/>
          </p:nvPr>
        </p:nvSpPr>
        <p:spPr>
          <a:xfrm>
            <a:off x="839788" y="987424"/>
            <a:ext cx="3932237" cy="9507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lde med tekst">
  <p:cSld name="Bilde med tekst">
    <p:spTree>
      <p:nvGrpSpPr>
        <p:cNvPr id="1" name="Shape 139"/>
        <p:cNvGrpSpPr/>
        <p:nvPr/>
      </p:nvGrpSpPr>
      <p:grpSpPr>
        <a:xfrm>
          <a:off x="0" y="0"/>
          <a:ext cx="0" cy="0"/>
          <a:chOff x="0" y="0"/>
          <a:chExt cx="0" cy="0"/>
        </a:xfrm>
      </p:grpSpPr>
      <p:sp>
        <p:nvSpPr>
          <p:cNvPr id="140" name="Google Shape;140;p43"/>
          <p:cNvSpPr>
            <a:spLocks noGrp="1"/>
          </p:cNvSpPr>
          <p:nvPr>
            <p:ph type="pic" idx="2"/>
          </p:nvPr>
        </p:nvSpPr>
        <p:spPr>
          <a:xfrm>
            <a:off x="5183188" y="987425"/>
            <a:ext cx="6172200" cy="4873625"/>
          </a:xfrm>
          <a:prstGeom prst="rect">
            <a:avLst/>
          </a:prstGeom>
          <a:noFill/>
          <a:ln>
            <a:noFill/>
          </a:ln>
        </p:spPr>
      </p:sp>
      <p:sp>
        <p:nvSpPr>
          <p:cNvPr id="141" name="Google Shape;141;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3"/>
          <p:cNvSpPr txBox="1">
            <a:spLocks noGrp="1"/>
          </p:cNvSpPr>
          <p:nvPr>
            <p:ph type="body" idx="3"/>
          </p:nvPr>
        </p:nvSpPr>
        <p:spPr>
          <a:xfrm>
            <a:off x="839788" y="987425"/>
            <a:ext cx="3932237" cy="960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a:latin typeface="Tahoma"/>
                <a:ea typeface="Tahoma"/>
                <a:cs typeface="Tahoma"/>
                <a:sym typeface="Tahom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28">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8">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28">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8">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6" name="Google Shape;26;p28"/>
          <p:cNvSpPr txBox="1"/>
          <p:nvPr/>
        </p:nvSpPr>
        <p:spPr>
          <a:xfrm>
            <a:off x="838200" y="6356350"/>
            <a:ext cx="384588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 name="Brødtke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298450" algn="l">
              <a:lnSpc>
                <a:spcPct val="150000"/>
              </a:lnSpc>
              <a:spcBef>
                <a:spcPts val="500"/>
              </a:spcBef>
              <a:spcAft>
                <a:spcPts val="0"/>
              </a:spcAft>
              <a:buClr>
                <a:schemeClr val="dk1"/>
              </a:buClr>
              <a:buSzPts val="1100"/>
              <a:buChar char="•"/>
              <a:defRPr sz="11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8"/>
        <p:cNvGrpSpPr/>
        <p:nvPr/>
      </p:nvGrpSpPr>
      <p:grpSpPr>
        <a:xfrm>
          <a:off x="0" y="0"/>
          <a:ext cx="0" cy="0"/>
          <a:chOff x="0" y="0"/>
          <a:chExt cx="0" cy="0"/>
        </a:xfrm>
      </p:grpSpPr>
      <p:sp>
        <p:nvSpPr>
          <p:cNvPr id="29" name="Google Shape;29;p29">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29">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29">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29">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Brødtekst 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Brødtekst 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7"/>
        <p:cNvGrpSpPr/>
        <p:nvPr/>
      </p:nvGrpSpPr>
      <p:grpSpPr>
        <a:xfrm>
          <a:off x="0" y="0"/>
          <a:ext cx="0" cy="0"/>
          <a:chOff x="0" y="0"/>
          <a:chExt cx="0" cy="0"/>
        </a:xfrm>
      </p:grpSpPr>
      <p:sp>
        <p:nvSpPr>
          <p:cNvPr id="38" name="Google Shape;38;p30">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30">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0">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0">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Brødtekst 2"/>
          <p:cNvSpPr txBox="1">
            <a:spLocks noGrp="1"/>
          </p:cNvSpPr>
          <p:nvPr>
            <p:ph type="body" idx="2"/>
          </p:nvPr>
        </p:nvSpPr>
        <p:spPr>
          <a:xfrm>
            <a:off x="6172200" y="2437895"/>
            <a:ext cx="5181600" cy="373906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Underoverskrift 2"/>
          <p:cNvSpPr txBox="1">
            <a:spLocks noGrp="1"/>
          </p:cNvSpPr>
          <p:nvPr>
            <p:ph type="body" idx="4"/>
          </p:nvPr>
        </p:nvSpPr>
        <p:spPr>
          <a:xfrm>
            <a:off x="6172200" y="1825625"/>
            <a:ext cx="5183188" cy="57816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Brødtekst 1"/>
          <p:cNvSpPr txBox="1">
            <a:spLocks noGrp="1"/>
          </p:cNvSpPr>
          <p:nvPr>
            <p:ph type="body" idx="1"/>
          </p:nvPr>
        </p:nvSpPr>
        <p:spPr>
          <a:xfrm>
            <a:off x="838200" y="2437895"/>
            <a:ext cx="5181600" cy="373906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Underoverskrift 1"/>
          <p:cNvSpPr txBox="1">
            <a:spLocks noGrp="1"/>
          </p:cNvSpPr>
          <p:nvPr>
            <p:ph type="body" idx="3"/>
          </p:nvPr>
        </p:nvSpPr>
        <p:spPr>
          <a:xfrm>
            <a:off x="839788" y="1825625"/>
            <a:ext cx="5180012" cy="57816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8"/>
        <p:cNvGrpSpPr/>
        <p:nvPr/>
      </p:nvGrpSpPr>
      <p:grpSpPr>
        <a:xfrm>
          <a:off x="0" y="0"/>
          <a:ext cx="0" cy="0"/>
          <a:chOff x="0" y="0"/>
          <a:chExt cx="0" cy="0"/>
        </a:xfrm>
      </p:grpSpPr>
      <p:sp>
        <p:nvSpPr>
          <p:cNvPr id="49" name="Google Shape;49;p31">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31">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1">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1">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Brødtekst"/>
          <p:cNvSpPr txBox="1">
            <a:spLocks noGrp="1"/>
          </p:cNvSpPr>
          <p:nvPr>
            <p:ph type="body" idx="1"/>
          </p:nvPr>
        </p:nvSpPr>
        <p:spPr>
          <a:xfrm>
            <a:off x="838200" y="2437895"/>
            <a:ext cx="10515600" cy="373906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7"/>
        <p:cNvGrpSpPr/>
        <p:nvPr/>
      </p:nvGrpSpPr>
      <p:grpSpPr>
        <a:xfrm>
          <a:off x="0" y="0"/>
          <a:ext cx="0" cy="0"/>
          <a:chOff x="0" y="0"/>
          <a:chExt cx="0" cy="0"/>
        </a:xfrm>
      </p:grpSpPr>
      <p:sp>
        <p:nvSpPr>
          <p:cNvPr id="58" name="Google Shape;58;p44">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44">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44">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44">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vl1pPr>
            <a:lvl2pPr marL="914400" lvl="1" indent="-298450" algn="l">
              <a:lnSpc>
                <a:spcPct val="150000"/>
              </a:lnSpc>
              <a:spcBef>
                <a:spcPts val="500"/>
              </a:spcBef>
              <a:spcAft>
                <a:spcPts val="0"/>
              </a:spcAft>
              <a:buClr>
                <a:schemeClr val="dk1"/>
              </a:buClr>
              <a:buSzPts val="1100"/>
              <a:buChar char="•"/>
              <a:defRPr sz="11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2"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ellysbilde">
  <p:cSld name="Tittellysbilde">
    <p:bg>
      <p:bgPr>
        <a:solidFill>
          <a:srgbClr val="FFFFFF"/>
        </a:solidFill>
        <a:effectLst/>
      </p:bgPr>
    </p:bg>
    <p:spTree>
      <p:nvGrpSpPr>
        <p:cNvPr id="1" name="Shape 98"/>
        <p:cNvGrpSpPr/>
        <p:nvPr/>
      </p:nvGrpSpPr>
      <p:grpSpPr>
        <a:xfrm>
          <a:off x="0" y="0"/>
          <a:ext cx="0" cy="0"/>
          <a:chOff x="0" y="0"/>
          <a:chExt cx="0" cy="0"/>
        </a:xfrm>
      </p:grpSpPr>
      <p:sp>
        <p:nvSpPr>
          <p:cNvPr id="99" name="Google Shape;99;p34"/>
          <p:cNvSpPr txBox="1">
            <a:spLocks noGrp="1"/>
          </p:cNvSpPr>
          <p:nvPr>
            <p:ph type="ctrTitle"/>
          </p:nvPr>
        </p:nvSpPr>
        <p:spPr>
          <a:xfrm>
            <a:off x="733002" y="1935677"/>
            <a:ext cx="5857804" cy="15742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Tahoma"/>
              <a:buNone/>
              <a:defRPr sz="4800">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4"/>
          <p:cNvSpPr txBox="1">
            <a:spLocks noGrp="1"/>
          </p:cNvSpPr>
          <p:nvPr>
            <p:ph type="subTitle" idx="1"/>
          </p:nvPr>
        </p:nvSpPr>
        <p:spPr>
          <a:xfrm>
            <a:off x="733001" y="3602038"/>
            <a:ext cx="5857805" cy="7087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3"/>
              </a:buClr>
              <a:buSzPts val="2400"/>
              <a:buNone/>
              <a:defRPr sz="2400">
                <a:solidFill>
                  <a:schemeClr val="accent3"/>
                </a:solidFill>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978888"/>
              </a:buClr>
              <a:buSzPts val="2000"/>
              <a:buNone/>
              <a:defRPr sz="2000">
                <a:solidFill>
                  <a:srgbClr val="978888"/>
                </a:solidFill>
              </a:defRPr>
            </a:lvl2pPr>
            <a:lvl3pPr marL="1371600" lvl="2" indent="-228600" algn="l">
              <a:lnSpc>
                <a:spcPct val="90000"/>
              </a:lnSpc>
              <a:spcBef>
                <a:spcPts val="500"/>
              </a:spcBef>
              <a:spcAft>
                <a:spcPts val="0"/>
              </a:spcAft>
              <a:buClr>
                <a:srgbClr val="978888"/>
              </a:buClr>
              <a:buSzPts val="1800"/>
              <a:buNone/>
              <a:defRPr sz="1800">
                <a:solidFill>
                  <a:srgbClr val="978888"/>
                </a:solidFill>
              </a:defRPr>
            </a:lvl3pPr>
            <a:lvl4pPr marL="1828800" lvl="3" indent="-228600" algn="l">
              <a:lnSpc>
                <a:spcPct val="90000"/>
              </a:lnSpc>
              <a:spcBef>
                <a:spcPts val="500"/>
              </a:spcBef>
              <a:spcAft>
                <a:spcPts val="0"/>
              </a:spcAft>
              <a:buClr>
                <a:srgbClr val="978888"/>
              </a:buClr>
              <a:buSzPts val="1600"/>
              <a:buNone/>
              <a:defRPr sz="1600">
                <a:solidFill>
                  <a:srgbClr val="978888"/>
                </a:solidFill>
              </a:defRPr>
            </a:lvl4pPr>
            <a:lvl5pPr marL="2286000" lvl="4" indent="-228600" algn="l">
              <a:lnSpc>
                <a:spcPct val="90000"/>
              </a:lnSpc>
              <a:spcBef>
                <a:spcPts val="500"/>
              </a:spcBef>
              <a:spcAft>
                <a:spcPts val="0"/>
              </a:spcAft>
              <a:buClr>
                <a:srgbClr val="978888"/>
              </a:buClr>
              <a:buSzPts val="1600"/>
              <a:buNone/>
              <a:defRPr sz="1600">
                <a:solidFill>
                  <a:srgbClr val="978888"/>
                </a:solidFill>
              </a:defRPr>
            </a:lvl5pPr>
            <a:lvl6pPr marL="2743200" lvl="5" indent="-228600" algn="l">
              <a:lnSpc>
                <a:spcPct val="90000"/>
              </a:lnSpc>
              <a:spcBef>
                <a:spcPts val="500"/>
              </a:spcBef>
              <a:spcAft>
                <a:spcPts val="0"/>
              </a:spcAft>
              <a:buClr>
                <a:srgbClr val="978888"/>
              </a:buClr>
              <a:buSzPts val="1600"/>
              <a:buNone/>
              <a:defRPr sz="1600">
                <a:solidFill>
                  <a:srgbClr val="978888"/>
                </a:solidFill>
              </a:defRPr>
            </a:lvl6pPr>
            <a:lvl7pPr marL="3200400" lvl="6" indent="-228600" algn="l">
              <a:lnSpc>
                <a:spcPct val="90000"/>
              </a:lnSpc>
              <a:spcBef>
                <a:spcPts val="500"/>
              </a:spcBef>
              <a:spcAft>
                <a:spcPts val="0"/>
              </a:spcAft>
              <a:buClr>
                <a:srgbClr val="978888"/>
              </a:buClr>
              <a:buSzPts val="1600"/>
              <a:buNone/>
              <a:defRPr sz="1600">
                <a:solidFill>
                  <a:srgbClr val="978888"/>
                </a:solidFill>
              </a:defRPr>
            </a:lvl7pPr>
            <a:lvl8pPr marL="3657600" lvl="7" indent="-228600" algn="l">
              <a:lnSpc>
                <a:spcPct val="90000"/>
              </a:lnSpc>
              <a:spcBef>
                <a:spcPts val="500"/>
              </a:spcBef>
              <a:spcAft>
                <a:spcPts val="0"/>
              </a:spcAft>
              <a:buClr>
                <a:srgbClr val="978888"/>
              </a:buClr>
              <a:buSzPts val="1600"/>
              <a:buNone/>
              <a:defRPr sz="1600">
                <a:solidFill>
                  <a:srgbClr val="978888"/>
                </a:solidFill>
              </a:defRPr>
            </a:lvl8pPr>
            <a:lvl9pPr marL="4114800" lvl="8" indent="-228600" algn="l">
              <a:lnSpc>
                <a:spcPct val="90000"/>
              </a:lnSpc>
              <a:spcBef>
                <a:spcPts val="500"/>
              </a:spcBef>
              <a:spcAft>
                <a:spcPts val="0"/>
              </a:spcAft>
              <a:buClr>
                <a:srgbClr val="978888"/>
              </a:buClr>
              <a:buSzPts val="1600"/>
              <a:buNone/>
              <a:defRPr sz="1600">
                <a:solidFill>
                  <a:srgbClr val="978888"/>
                </a:solidFill>
              </a:defRPr>
            </a:lvl9pPr>
          </a:lstStyle>
          <a:p>
            <a:endParaRPr/>
          </a:p>
        </p:txBody>
      </p:sp>
      <p:sp>
        <p:nvSpPr>
          <p:cNvPr id="110" name="Google Shape;11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gjeringen.no/no/dokumenter/hovedavtalen-i-staten/id2952431/"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laeringsplattformen.dfo.no/kursoversikt/samarbeid-og-medbestemmelse-ledere-og-tillitsvalgte" TargetMode="External"/><Relationship Id="rId4" Type="http://schemas.openxmlformats.org/officeDocument/2006/relationships/hyperlink" Target="https://arbeidsgiver.dfo.n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Overskrift"/>
          <p:cNvSpPr txBox="1">
            <a:spLocks noGrp="1"/>
          </p:cNvSpPr>
          <p:nvPr>
            <p:ph type="title"/>
          </p:nvPr>
        </p:nvSpPr>
        <p:spPr>
          <a:xfrm>
            <a:off x="831850" y="1280160"/>
            <a:ext cx="6861561" cy="25839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50000"/>
              </a:lnSpc>
              <a:spcBef>
                <a:spcPts val="0"/>
              </a:spcBef>
              <a:spcAft>
                <a:spcPts val="0"/>
              </a:spcAft>
              <a:buClr>
                <a:schemeClr val="dk1"/>
              </a:buClr>
              <a:buSzPts val="4000"/>
              <a:buFont typeface="Tahoma"/>
              <a:buNone/>
            </a:pPr>
            <a:r>
              <a:rPr lang="no-NO" dirty="0"/>
              <a:t>Veileder om </a:t>
            </a:r>
            <a:br>
              <a:rPr lang="no-NO" dirty="0"/>
            </a:br>
            <a:r>
              <a:rPr lang="no-NO" b="1" dirty="0"/>
              <a:t>partssamarbeid og medbestemmelse</a:t>
            </a:r>
            <a:endParaRPr dirty="0"/>
          </a:p>
        </p:txBody>
      </p:sp>
      <p:pic>
        <p:nvPicPr>
          <p:cNvPr id="193" name="Illustrasjon av mennesker" descr="Illustrasjon av fem ulike personer i en gruppe."/>
          <p:cNvPicPr preferRelativeResize="0"/>
          <p:nvPr/>
        </p:nvPicPr>
        <p:blipFill rotWithShape="1">
          <a:blip r:embed="rId3">
            <a:alphaModFix/>
          </a:blip>
          <a:srcRect/>
          <a:stretch/>
        </p:blipFill>
        <p:spPr>
          <a:xfrm>
            <a:off x="7693411" y="1543162"/>
            <a:ext cx="3296053" cy="3160006"/>
          </a:xfrm>
          <a:prstGeom prst="rect">
            <a:avLst/>
          </a:prstGeom>
          <a:noFill/>
          <a:ln>
            <a:noFill/>
          </a:ln>
        </p:spPr>
      </p:pic>
      <p:sp>
        <p:nvSpPr>
          <p:cNvPr id="194" name="Brødtekst"/>
          <p:cNvSpPr txBox="1">
            <a:spLocks noGrp="1"/>
          </p:cNvSpPr>
          <p:nvPr>
            <p:ph type="body" idx="1"/>
          </p:nvPr>
        </p:nvSpPr>
        <p:spPr>
          <a:xfrm>
            <a:off x="831850" y="4250177"/>
            <a:ext cx="7472395" cy="1461916"/>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SzPts val="1400"/>
              <a:buNone/>
            </a:pPr>
            <a:r>
              <a:rPr lang="no-NO" dirty="0"/>
              <a:t>Veilederen er utarbeidet i samarbeid mellom staten og hovedsammenslutningene</a:t>
            </a:r>
            <a:endParaRPr dirty="0"/>
          </a:p>
        </p:txBody>
      </p:sp>
      <p:pic>
        <p:nvPicPr>
          <p:cNvPr id="197" name="Departementet" descr="Logo til Digitaliserings- og forvaltningsdepartementet."/>
          <p:cNvPicPr preferRelativeResize="0"/>
          <p:nvPr/>
        </p:nvPicPr>
        <p:blipFill>
          <a:blip r:embed="rId4">
            <a:alphaModFix/>
          </a:blip>
          <a:stretch>
            <a:fillRect/>
          </a:stretch>
        </p:blipFill>
        <p:spPr>
          <a:xfrm>
            <a:off x="806759" y="5918727"/>
            <a:ext cx="1714488" cy="400200"/>
          </a:xfrm>
          <a:prstGeom prst="rect">
            <a:avLst/>
          </a:prstGeom>
          <a:noFill/>
          <a:ln>
            <a:noFill/>
          </a:ln>
        </p:spPr>
      </p:pic>
      <p:pic>
        <p:nvPicPr>
          <p:cNvPr id="198" name="LO Stat" descr="Logo til LO Stat."/>
          <p:cNvPicPr preferRelativeResize="0"/>
          <p:nvPr/>
        </p:nvPicPr>
        <p:blipFill>
          <a:blip r:embed="rId5">
            <a:alphaModFix/>
          </a:blip>
          <a:stretch>
            <a:fillRect/>
          </a:stretch>
        </p:blipFill>
        <p:spPr>
          <a:xfrm>
            <a:off x="2702240" y="6008447"/>
            <a:ext cx="1046461" cy="220761"/>
          </a:xfrm>
          <a:prstGeom prst="rect">
            <a:avLst/>
          </a:prstGeom>
          <a:noFill/>
          <a:ln>
            <a:noFill/>
          </a:ln>
        </p:spPr>
      </p:pic>
      <p:pic>
        <p:nvPicPr>
          <p:cNvPr id="196" name="Akademikerne" descr="Logo til Akademikerne."/>
          <p:cNvPicPr preferRelativeResize="0"/>
          <p:nvPr/>
        </p:nvPicPr>
        <p:blipFill>
          <a:blip r:embed="rId6">
            <a:alphaModFix/>
          </a:blip>
          <a:stretch>
            <a:fillRect/>
          </a:stretch>
        </p:blipFill>
        <p:spPr>
          <a:xfrm>
            <a:off x="4129200" y="5918727"/>
            <a:ext cx="846694" cy="400200"/>
          </a:xfrm>
          <a:prstGeom prst="rect">
            <a:avLst/>
          </a:prstGeom>
          <a:noFill/>
          <a:ln>
            <a:noFill/>
          </a:ln>
        </p:spPr>
      </p:pic>
      <p:pic>
        <p:nvPicPr>
          <p:cNvPr id="199" name="Unio" descr="Logo til Unio."/>
          <p:cNvPicPr preferRelativeResize="0"/>
          <p:nvPr/>
        </p:nvPicPr>
        <p:blipFill>
          <a:blip r:embed="rId7">
            <a:alphaModFix/>
          </a:blip>
          <a:stretch>
            <a:fillRect/>
          </a:stretch>
        </p:blipFill>
        <p:spPr>
          <a:xfrm>
            <a:off x="5456148" y="6008448"/>
            <a:ext cx="574660" cy="220759"/>
          </a:xfrm>
          <a:prstGeom prst="rect">
            <a:avLst/>
          </a:prstGeom>
          <a:noFill/>
          <a:ln>
            <a:noFill/>
          </a:ln>
        </p:spPr>
      </p:pic>
      <p:pic>
        <p:nvPicPr>
          <p:cNvPr id="200" name="YS Stat" descr="Logo til YS Stat."/>
          <p:cNvPicPr preferRelativeResize="0"/>
          <p:nvPr/>
        </p:nvPicPr>
        <p:blipFill>
          <a:blip r:embed="rId8">
            <a:alphaModFix/>
          </a:blip>
          <a:stretch>
            <a:fillRect/>
          </a:stretch>
        </p:blipFill>
        <p:spPr>
          <a:xfrm>
            <a:off x="6552621" y="5918727"/>
            <a:ext cx="220851" cy="400201"/>
          </a:xfrm>
          <a:prstGeom prst="rect">
            <a:avLst/>
          </a:prstGeom>
          <a:noFill/>
          <a:ln>
            <a:noFill/>
          </a:ln>
        </p:spPr>
      </p:pic>
      <p:sp>
        <p:nvSpPr>
          <p:cNvPr id="201" name="Årstall"/>
          <p:cNvSpPr txBox="1"/>
          <p:nvPr/>
        </p:nvSpPr>
        <p:spPr>
          <a:xfrm>
            <a:off x="10307275" y="6246450"/>
            <a:ext cx="7305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no-NO" dirty="0">
                <a:solidFill>
                  <a:schemeClr val="dk1"/>
                </a:solidFill>
                <a:latin typeface="Cambria"/>
                <a:ea typeface="Cambria"/>
                <a:cs typeface="Cambria"/>
                <a:sym typeface="Cambria"/>
              </a:rPr>
              <a:t>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10</a:t>
            </a:fld>
            <a:endParaRPr/>
          </a:p>
        </p:txBody>
      </p:sp>
      <p:sp>
        <p:nvSpPr>
          <p:cNvPr id="275"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Rolleforståelse</a:t>
            </a:r>
            <a:endParaRPr dirty="0"/>
          </a:p>
        </p:txBody>
      </p:sp>
      <p:sp>
        <p:nvSpPr>
          <p:cNvPr id="274"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Det er viktig å ha forståelse for de ulike rollene </a:t>
            </a:r>
            <a:r>
              <a:rPr lang="no-NO" dirty="0"/>
              <a:t>i partssamarbeidet</a:t>
            </a:r>
            <a:endParaRPr dirty="0"/>
          </a:p>
        </p:txBody>
      </p:sp>
      <p:sp>
        <p:nvSpPr>
          <p:cNvPr id="273" name="Brødtekst"/>
          <p:cNvSpPr txBox="1">
            <a:spLocks noGrp="1"/>
          </p:cNvSpPr>
          <p:nvPr>
            <p:ph type="body" idx="1"/>
          </p:nvPr>
        </p:nvSpPr>
        <p:spPr>
          <a:xfrm>
            <a:off x="838200" y="2437895"/>
            <a:ext cx="10515600" cy="373906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200"/>
              <a:buNone/>
            </a:pPr>
            <a:r>
              <a:rPr lang="no-NO" dirty="0"/>
              <a:t>Både deltakere i partssamarbeidet og alle andre ansatte i virksomheten, bør ha en god forståelse for at arbeidsgiver og arbeidstaker har ulike roller. For virksomhetslederen, som har resultatansvaret for virksomheten, kan effektivitet og behovet for strategiske beslutninger stå sterkt. For tillitsvalgte kan hensynet til medlemmenes interesser stå sterkt. Uansett er det viktig at partene etablerer en </a:t>
            </a:r>
            <a:r>
              <a:rPr lang="no-NO" b="1" dirty="0"/>
              <a:t>felles forståelse og respekt </a:t>
            </a:r>
            <a:r>
              <a:rPr lang="no-NO" dirty="0"/>
              <a:t>for hverandres roller. Begge parter har en felles interesse i at virksomhetens samfunnsoppdrag blir løst på best mulig måte. </a:t>
            </a:r>
            <a:endParaRPr dirty="0"/>
          </a:p>
        </p:txBody>
      </p:sp>
      <p:pic>
        <p:nvPicPr>
          <p:cNvPr id="272" name="Illustrasjon av to roller" descr="Illustrasjon av virksomhetsleder og hovedtillitsvalgt og deres fokusområder."/>
          <p:cNvPicPr preferRelativeResize="0"/>
          <p:nvPr/>
        </p:nvPicPr>
        <p:blipFill rotWithShape="1">
          <a:blip r:embed="rId3">
            <a:alphaModFix/>
          </a:blip>
          <a:srcRect t="327" b="327"/>
          <a:stretch/>
        </p:blipFill>
        <p:spPr>
          <a:xfrm>
            <a:off x="1694536" y="3832376"/>
            <a:ext cx="7781973" cy="27065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Overskrift"/>
          <p:cNvSpPr txBox="1">
            <a:spLocks noGrp="1"/>
          </p:cNvSpPr>
          <p:nvPr>
            <p:ph type="title"/>
          </p:nvPr>
        </p:nvSpPr>
        <p:spPr>
          <a:xfrm>
            <a:off x="831850" y="498913"/>
            <a:ext cx="6861600" cy="2583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chemeClr val="dk1"/>
              </a:buClr>
              <a:buSzPct val="100000"/>
              <a:buFont typeface="Tahoma"/>
              <a:buNone/>
            </a:pPr>
            <a:r>
              <a:rPr lang="no-NO" dirty="0"/>
              <a:t>Kapittel 2</a:t>
            </a:r>
            <a:br>
              <a:rPr lang="no-NO" dirty="0"/>
            </a:br>
            <a:r>
              <a:rPr lang="no-NO" b="1" dirty="0"/>
              <a:t>Samarbeidskompetanse og medbestemmelse i praksis</a:t>
            </a:r>
            <a:endParaRPr dirty="0"/>
          </a:p>
        </p:txBody>
      </p:sp>
      <p:sp>
        <p:nvSpPr>
          <p:cNvPr id="281" name="Underoverskrift"/>
          <p:cNvSpPr txBox="1">
            <a:spLocks noGrp="1"/>
          </p:cNvSpPr>
          <p:nvPr>
            <p:ph type="body" idx="1"/>
          </p:nvPr>
        </p:nvSpPr>
        <p:spPr>
          <a:xfrm>
            <a:off x="831850" y="3254310"/>
            <a:ext cx="6867900" cy="1461900"/>
          </a:xfrm>
          <a:prstGeom prst="rect">
            <a:avLst/>
          </a:prstGeom>
          <a:noFill/>
          <a:ln>
            <a:noFill/>
          </a:ln>
        </p:spPr>
        <p:txBody>
          <a:bodyPr spcFirstLastPara="1" wrap="square" lIns="91425" tIns="45700" rIns="91425" bIns="45700" anchor="t" anchorCtr="0">
            <a:noAutofit/>
          </a:bodyPr>
          <a:lstStyle/>
          <a:p>
            <a:pPr marL="285750" lvl="0" indent="-285750" algn="l" rtl="0">
              <a:lnSpc>
                <a:spcPct val="140000"/>
              </a:lnSpc>
              <a:spcBef>
                <a:spcPts val="1000"/>
              </a:spcBef>
              <a:spcAft>
                <a:spcPts val="0"/>
              </a:spcAft>
              <a:buClr>
                <a:schemeClr val="dk1"/>
              </a:buClr>
              <a:buSzPts val="1400"/>
              <a:buFont typeface="Arial"/>
              <a:buChar char="•"/>
            </a:pPr>
            <a:r>
              <a:rPr lang="no-NO" dirty="0"/>
              <a:t>Forutsetninger for et godt partssamarbeid</a:t>
            </a:r>
            <a:endParaRPr dirty="0"/>
          </a:p>
          <a:p>
            <a:pPr marL="285750" lvl="0" indent="-285750" algn="l" rtl="0">
              <a:lnSpc>
                <a:spcPct val="140000"/>
              </a:lnSpc>
              <a:spcBef>
                <a:spcPts val="1000"/>
              </a:spcBef>
              <a:spcAft>
                <a:spcPts val="0"/>
              </a:spcAft>
              <a:buClr>
                <a:schemeClr val="dk1"/>
              </a:buClr>
              <a:buSzPts val="1400"/>
              <a:buFont typeface="Arial"/>
              <a:buChar char="•"/>
            </a:pPr>
            <a:r>
              <a:rPr lang="no-NO" dirty="0"/>
              <a:t>Arbeidsgivers styringsrett</a:t>
            </a:r>
            <a:endParaRPr dirty="0"/>
          </a:p>
          <a:p>
            <a:pPr marL="285750" lvl="0" indent="-285750" algn="l" rtl="0">
              <a:lnSpc>
                <a:spcPct val="140000"/>
              </a:lnSpc>
              <a:spcBef>
                <a:spcPts val="1000"/>
              </a:spcBef>
              <a:spcAft>
                <a:spcPts val="0"/>
              </a:spcAft>
              <a:buClr>
                <a:schemeClr val="dk1"/>
              </a:buClr>
              <a:buSzPts val="1400"/>
              <a:buFont typeface="Arial"/>
              <a:buChar char="•"/>
            </a:pPr>
            <a:r>
              <a:rPr lang="no-NO" dirty="0"/>
              <a:t>Forskjellige former for medbestemmelse</a:t>
            </a:r>
            <a:endParaRPr dirty="0"/>
          </a:p>
          <a:p>
            <a:pPr marL="285750" lvl="0" indent="-285750" algn="l" rtl="0">
              <a:lnSpc>
                <a:spcPct val="140000"/>
              </a:lnSpc>
              <a:spcBef>
                <a:spcPts val="1000"/>
              </a:spcBef>
              <a:spcAft>
                <a:spcPts val="0"/>
              </a:spcAft>
              <a:buClr>
                <a:schemeClr val="dk1"/>
              </a:buClr>
              <a:buSzPts val="1400"/>
              <a:buFont typeface="Arial"/>
              <a:buChar char="•"/>
            </a:pPr>
            <a:r>
              <a:rPr lang="no-NO" dirty="0"/>
              <a:t>Evaluering av partssamarbeidet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92"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12</a:t>
            </a:fld>
            <a:endParaRPr/>
          </a:p>
        </p:txBody>
      </p:sp>
      <p:sp>
        <p:nvSpPr>
          <p:cNvPr id="287"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no-NO" dirty="0"/>
              <a:t>Forutsetninger for et godt partssamarbeid</a:t>
            </a:r>
            <a:endParaRPr dirty="0"/>
          </a:p>
        </p:txBody>
      </p:sp>
      <p:sp>
        <p:nvSpPr>
          <p:cNvPr id="290" name="Underoverskrift 1"/>
          <p:cNvSpPr txBox="1">
            <a:spLocks noGrp="1"/>
          </p:cNvSpPr>
          <p:nvPr>
            <p:ph type="body" idx="3"/>
          </p:nvPr>
        </p:nvSpPr>
        <p:spPr>
          <a:xfrm>
            <a:off x="839788" y="1825625"/>
            <a:ext cx="5180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God medbestemmelse basert på avtaler og lovverk</a:t>
            </a:r>
            <a:endParaRPr dirty="0"/>
          </a:p>
        </p:txBody>
      </p:sp>
      <p:sp>
        <p:nvSpPr>
          <p:cNvPr id="288" name="Brødtekst 1"/>
          <p:cNvSpPr txBox="1">
            <a:spLocks noGrp="1"/>
          </p:cNvSpPr>
          <p:nvPr>
            <p:ph type="body" idx="1"/>
          </p:nvPr>
        </p:nvSpPr>
        <p:spPr>
          <a:xfrm>
            <a:off x="838200" y="2437895"/>
            <a:ext cx="5181600" cy="373906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dirty="0"/>
              <a:t>Gjennom hovedavtalen, hovedtariffavtalene og andre sentrale avtaler har partene laget </a:t>
            </a:r>
            <a:r>
              <a:rPr lang="no-NO" b="1" dirty="0"/>
              <a:t>kjøreregler og rammer for samarbeidet</a:t>
            </a:r>
            <a:r>
              <a:rPr lang="no-NO" dirty="0"/>
              <a:t>. </a:t>
            </a:r>
            <a:endParaRPr dirty="0"/>
          </a:p>
          <a:p>
            <a:pPr marL="0" lvl="0" indent="0" algn="l" rtl="0">
              <a:lnSpc>
                <a:spcPct val="150000"/>
              </a:lnSpc>
              <a:spcBef>
                <a:spcPts val="1000"/>
              </a:spcBef>
              <a:spcAft>
                <a:spcPts val="0"/>
              </a:spcAft>
              <a:buClr>
                <a:schemeClr val="dk1"/>
              </a:buClr>
              <a:buSzPts val="1200"/>
              <a:buNone/>
            </a:pPr>
            <a:r>
              <a:rPr lang="no-NO" dirty="0"/>
              <a:t>For at partssamarbeidet og de ansattes medbestemmelse skal fungere, må derfor partene på alle nivåer kjenne både lov- og avtaleverk og kunne bruke det riktig.</a:t>
            </a:r>
            <a:endParaRPr dirty="0"/>
          </a:p>
          <a:p>
            <a:pPr marL="0" lvl="0" indent="0" algn="l" rtl="0">
              <a:lnSpc>
                <a:spcPct val="150000"/>
              </a:lnSpc>
              <a:spcBef>
                <a:spcPts val="1000"/>
              </a:spcBef>
              <a:spcAft>
                <a:spcPts val="0"/>
              </a:spcAft>
              <a:buClr>
                <a:schemeClr val="dk1"/>
              </a:buClr>
              <a:buSzPts val="1200"/>
              <a:buNone/>
            </a:pPr>
            <a:r>
              <a:rPr lang="no-NO" dirty="0"/>
              <a:t>Formelle samarbeidsordninger er ikke beskrevet i detalj i hovedavtalen. Det er derfor opp til de lokale parter å finne frem til praktiske former for medbestemmelse i den enkelte virksomhet.</a:t>
            </a:r>
            <a:endParaRPr dirty="0"/>
          </a:p>
        </p:txBody>
      </p:sp>
      <p:cxnSp>
        <p:nvCxnSpPr>
          <p:cNvPr id="293" name="Linje mellom tekstbolker">
            <a:extLst>
              <a:ext uri="{C183D7F6-B498-43B3-948B-1728B52AA6E4}">
                <adec:decorative xmlns:adec="http://schemas.microsoft.com/office/drawing/2017/decorative" val="1"/>
              </a:ext>
            </a:extLst>
          </p:cNvPr>
          <p:cNvCxnSpPr/>
          <p:nvPr/>
        </p:nvCxnSpPr>
        <p:spPr>
          <a:xfrm>
            <a:off x="6065406" y="1894037"/>
            <a:ext cx="0" cy="3924000"/>
          </a:xfrm>
          <a:prstGeom prst="straightConnector1">
            <a:avLst/>
          </a:prstGeom>
          <a:noFill/>
          <a:ln w="9525" cap="flat" cmpd="sng">
            <a:solidFill>
              <a:srgbClr val="540C08"/>
            </a:solidFill>
            <a:prstDash val="dot"/>
            <a:round/>
            <a:headEnd type="none" w="sm" len="sm"/>
            <a:tailEnd type="none" w="sm" len="sm"/>
          </a:ln>
        </p:spPr>
      </p:cxnSp>
      <p:sp>
        <p:nvSpPr>
          <p:cNvPr id="291" name="Underoverskrift 2"/>
          <p:cNvSpPr txBox="1">
            <a:spLocks noGrp="1"/>
          </p:cNvSpPr>
          <p:nvPr>
            <p:ph type="body" idx="4"/>
          </p:nvPr>
        </p:nvSpPr>
        <p:spPr>
          <a:xfrm>
            <a:off x="6172200" y="1825625"/>
            <a:ext cx="5183188"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En god samarbeidskultur</a:t>
            </a:r>
            <a:endParaRPr dirty="0"/>
          </a:p>
        </p:txBody>
      </p:sp>
      <p:sp>
        <p:nvSpPr>
          <p:cNvPr id="289" name="Brødtekst 2"/>
          <p:cNvSpPr txBox="1">
            <a:spLocks noGrp="1"/>
          </p:cNvSpPr>
          <p:nvPr>
            <p:ph type="body" idx="2"/>
          </p:nvPr>
        </p:nvSpPr>
        <p:spPr>
          <a:xfrm>
            <a:off x="6172200" y="2437895"/>
            <a:ext cx="5181600" cy="373906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dirty="0"/>
              <a:t>Det er viktig å skape en </a:t>
            </a:r>
            <a:r>
              <a:rPr lang="no-NO" b="1" dirty="0"/>
              <a:t>samarbeidskultur </a:t>
            </a:r>
            <a:r>
              <a:rPr lang="no-NO" dirty="0"/>
              <a:t>i virksomhetene som er preget av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respekt for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hverandres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roller, åpenhet, vilje til å finne løsninger og til å oppnå resultater</a:t>
            </a:r>
            <a:r>
              <a:rPr lang="no-NO" dirty="0"/>
              <a:t>.</a:t>
            </a:r>
            <a:endParaRPr dirty="0"/>
          </a:p>
          <a:p>
            <a:pPr marL="0" lvl="0" indent="0" algn="l" rtl="0">
              <a:lnSpc>
                <a:spcPct val="150000"/>
              </a:lnSpc>
              <a:spcBef>
                <a:spcPts val="1000"/>
              </a:spcBef>
              <a:spcAft>
                <a:spcPts val="0"/>
              </a:spcAft>
              <a:buClr>
                <a:schemeClr val="dk1"/>
              </a:buClr>
              <a:buSzPts val="1200"/>
              <a:buNone/>
            </a:pPr>
            <a:r>
              <a:rPr lang="no-NO" dirty="0"/>
              <a:t>Godt samarbeid bygges på:</a:t>
            </a:r>
            <a:endParaRPr dirty="0"/>
          </a:p>
          <a:p>
            <a:pPr marL="171450" lvl="0" indent="-171450" algn="l" rtl="0">
              <a:lnSpc>
                <a:spcPct val="150000"/>
              </a:lnSpc>
              <a:spcBef>
                <a:spcPts val="1000"/>
              </a:spcBef>
              <a:spcAft>
                <a:spcPts val="0"/>
              </a:spcAft>
              <a:buClr>
                <a:schemeClr val="dk1"/>
              </a:buClr>
              <a:buSzPts val="1200"/>
              <a:buFont typeface="Arial"/>
              <a:buChar char="•"/>
            </a:pPr>
            <a:r>
              <a:rPr lang="no-NO" dirty="0"/>
              <a:t>Gjensidig respekt og tillit</a:t>
            </a:r>
            <a:endParaRPr dirty="0"/>
          </a:p>
          <a:p>
            <a:pPr marL="171450" lvl="0" indent="-171450" algn="l" rtl="0">
              <a:lnSpc>
                <a:spcPct val="150000"/>
              </a:lnSpc>
              <a:spcBef>
                <a:spcPts val="1000"/>
              </a:spcBef>
              <a:spcAft>
                <a:spcPts val="0"/>
              </a:spcAft>
              <a:buSzPts val="1200"/>
              <a:buFont typeface="Arial"/>
              <a:buChar char="•"/>
            </a:pPr>
            <a:r>
              <a:rPr lang="no-NO" dirty="0"/>
              <a:t>Anerkjennelse av likeverdighet mellom partene</a:t>
            </a:r>
            <a:endParaRPr dirty="0"/>
          </a:p>
          <a:p>
            <a:pPr marL="171450" lvl="0" indent="-171450" algn="l" rtl="0">
              <a:lnSpc>
                <a:spcPct val="150000"/>
              </a:lnSpc>
              <a:spcBef>
                <a:spcPts val="1000"/>
              </a:spcBef>
              <a:spcAft>
                <a:spcPts val="0"/>
              </a:spcAft>
              <a:buClr>
                <a:schemeClr val="dk1"/>
              </a:buClr>
              <a:buSzPts val="1200"/>
              <a:buFont typeface="Arial"/>
              <a:buChar char="•"/>
            </a:pPr>
            <a:r>
              <a:rPr lang="no-NO" dirty="0"/>
              <a:t>Gode prosesser</a:t>
            </a:r>
            <a:endParaRPr dirty="0"/>
          </a:p>
          <a:p>
            <a:pPr marL="171450" lvl="0" indent="-171450" algn="l" rtl="0">
              <a:lnSpc>
                <a:spcPct val="150000"/>
              </a:lnSpc>
              <a:spcBef>
                <a:spcPts val="1000"/>
              </a:spcBef>
              <a:spcAft>
                <a:spcPts val="0"/>
              </a:spcAft>
              <a:buClr>
                <a:schemeClr val="dk1"/>
              </a:buClr>
              <a:buSzPts val="1200"/>
              <a:buFont typeface="Arial"/>
              <a:buChar char="•"/>
            </a:pPr>
            <a:r>
              <a:rPr lang="no-NO" dirty="0"/>
              <a:t>Gode personlige relasjoner</a:t>
            </a:r>
            <a:endParaRPr dirty="0"/>
          </a:p>
          <a:p>
            <a:pPr marL="171450" lvl="0" indent="-171450" algn="l" rtl="0">
              <a:lnSpc>
                <a:spcPct val="150000"/>
              </a:lnSpc>
              <a:spcBef>
                <a:spcPts val="1000"/>
              </a:spcBef>
              <a:spcAft>
                <a:spcPts val="0"/>
              </a:spcAft>
              <a:buClr>
                <a:schemeClr val="dk1"/>
              </a:buClr>
              <a:buSzPts val="1200"/>
              <a:buFont typeface="Arial"/>
              <a:buChar char="•"/>
            </a:pPr>
            <a:r>
              <a:rPr lang="no-NO" dirty="0"/>
              <a:t>Forståelse av roller og ansvar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1"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13</a:t>
            </a:fld>
            <a:endParaRPr/>
          </a:p>
        </p:txBody>
      </p:sp>
      <p:sp>
        <p:nvSpPr>
          <p:cNvPr id="300"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Arbeidsgivers styringsrett</a:t>
            </a:r>
            <a:endParaRPr dirty="0"/>
          </a:p>
        </p:txBody>
      </p:sp>
      <p:sp>
        <p:nvSpPr>
          <p:cNvPr id="299" name="Underoverskrift"/>
          <p:cNvSpPr txBox="1">
            <a:spLocks noGrp="1"/>
          </p:cNvSpPr>
          <p:nvPr>
            <p:ph type="body" idx="2"/>
          </p:nvPr>
        </p:nvSpPr>
        <p:spPr>
          <a:xfrm>
            <a:off x="839788" y="1825625"/>
            <a:ext cx="10942757"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Arbeidsgiver har styringsretten i virksomheten, men </a:t>
            </a:r>
            <a:r>
              <a:rPr lang="no-NO" dirty="0"/>
              <a:t>styringsretten</a:t>
            </a:r>
            <a:r>
              <a:rPr lang="no-NO" dirty="0">
                <a:latin typeface="Cambria"/>
                <a:ea typeface="Cambria"/>
                <a:cs typeface="Cambria"/>
                <a:sym typeface="Cambria"/>
              </a:rPr>
              <a:t> er begrenset</a:t>
            </a:r>
            <a:endParaRPr strike="sngStrike" dirty="0"/>
          </a:p>
        </p:txBody>
      </p:sp>
      <p:sp>
        <p:nvSpPr>
          <p:cNvPr id="298" name="Brødtekst"/>
          <p:cNvSpPr txBox="1">
            <a:spLocks noGrp="1"/>
          </p:cNvSpPr>
          <p:nvPr>
            <p:ph type="body" idx="1"/>
          </p:nvPr>
        </p:nvSpPr>
        <p:spPr>
          <a:xfrm>
            <a:off x="838201" y="2437895"/>
            <a:ext cx="6383694" cy="373906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None/>
            </a:pPr>
            <a:r>
              <a:rPr lang="no-NO" dirty="0">
                <a:solidFill>
                  <a:srgbClr val="540C08"/>
                </a:solidFill>
              </a:rPr>
              <a:t>Et godt partssamarbeid handler i stor grad om å finne </a:t>
            </a:r>
            <a:r>
              <a:rPr lang="no-NO" b="1" dirty="0">
                <a:solidFill>
                  <a:srgbClr val="540C08"/>
                </a:solidFill>
              </a:rPr>
              <a:t>riktig balanse</a:t>
            </a:r>
            <a:r>
              <a:rPr lang="no-NO" dirty="0">
                <a:solidFill>
                  <a:srgbClr val="540C08"/>
                </a:solidFill>
              </a:rPr>
              <a:t> mellom arbeidsgivers styringsrett og tillitsvalgtes rett til medbestemmelse. </a:t>
            </a:r>
            <a:endParaRPr dirty="0">
              <a:solidFill>
                <a:srgbClr val="540C08"/>
              </a:solidFill>
            </a:endParaRPr>
          </a:p>
          <a:p>
            <a:pPr marL="0" lvl="0" indent="0" algn="l" rtl="0">
              <a:lnSpc>
                <a:spcPct val="150000"/>
              </a:lnSpc>
              <a:spcBef>
                <a:spcPts val="1000"/>
              </a:spcBef>
              <a:spcAft>
                <a:spcPts val="0"/>
              </a:spcAft>
              <a:buClr>
                <a:schemeClr val="dk1"/>
              </a:buClr>
              <a:buSzPts val="1200"/>
              <a:buNone/>
            </a:pPr>
            <a:r>
              <a:rPr lang="no-NO" dirty="0"/>
              <a:t>Styringsretten kan defineres som retten til å </a:t>
            </a:r>
            <a:r>
              <a:rPr lang="no-NO" b="1" dirty="0"/>
              <a:t>lede, organisere, kontrollere og fordele </a:t>
            </a:r>
            <a:r>
              <a:rPr lang="no-NO"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arbeidet, samt retten til å ansette og si opp </a:t>
            </a:r>
            <a:r>
              <a:rPr lang="no-NO" b="1" dirty="0">
                <a:solidFill>
                  <a:srgbClr val="540C0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arbeidstakere</a:t>
            </a:r>
            <a:r>
              <a:rPr lang="no-NO" dirty="0">
                <a:solidFill>
                  <a:srgbClr val="540C0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t>
            </a:r>
            <a:r>
              <a:rPr lang="no-NO" dirty="0">
                <a:solidFill>
                  <a:srgbClr val="540C08"/>
                </a:solidFill>
              </a:rPr>
              <a:t> Det innebærer at arbeidsgiver har en rett til å bestemme hvem som skal gjøre hva, når de skal gjøre det og hvordan det skal gjøres. ​</a:t>
            </a:r>
            <a:endParaRPr dirty="0">
              <a:solidFill>
                <a:srgbClr val="540C08"/>
              </a:solidFill>
            </a:endParaRPr>
          </a:p>
          <a:p>
            <a:pPr marL="0" lvl="0" indent="0" algn="l" rtl="0">
              <a:lnSpc>
                <a:spcPct val="150000"/>
              </a:lnSpc>
              <a:spcBef>
                <a:spcPts val="1000"/>
              </a:spcBef>
              <a:spcAft>
                <a:spcPts val="1000"/>
              </a:spcAft>
              <a:buClr>
                <a:schemeClr val="dk1"/>
              </a:buClr>
              <a:buSzPts val="1200"/>
              <a:buNone/>
            </a:pPr>
            <a:r>
              <a:rPr lang="no-NO" dirty="0"/>
              <a:t>Dette er et utgangspunkt. En rekke forhold, nærmere beskrevet på neste side, gjør at arbeidsgivers styringsrett begrenses. ​</a:t>
            </a:r>
            <a:endParaRPr dirty="0"/>
          </a:p>
        </p:txBody>
      </p:sp>
      <p:pic>
        <p:nvPicPr>
          <p:cNvPr id="302" name="Illustrasjon av person">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18675" y="2585303"/>
            <a:ext cx="3188849" cy="24243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11"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14</a:t>
            </a:fld>
            <a:endParaRPr/>
          </a:p>
        </p:txBody>
      </p:sp>
      <p:sp>
        <p:nvSpPr>
          <p:cNvPr id="310"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Arbeidsgivers styringsrett</a:t>
            </a:r>
            <a:endParaRPr dirty="0"/>
          </a:p>
        </p:txBody>
      </p:sp>
      <p:sp>
        <p:nvSpPr>
          <p:cNvPr id="309" name="Underoverskrift"/>
          <p:cNvSpPr txBox="1">
            <a:spLocks noGrp="1"/>
          </p:cNvSpPr>
          <p:nvPr>
            <p:ph type="body" idx="2"/>
          </p:nvPr>
        </p:nvSpPr>
        <p:spPr>
          <a:xfrm>
            <a:off x="839788" y="1825625"/>
            <a:ext cx="10942757"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Begrensninger i arbeidsgivers styringsrett </a:t>
            </a:r>
            <a:endParaRPr dirty="0"/>
          </a:p>
        </p:txBody>
      </p:sp>
      <p:sp>
        <p:nvSpPr>
          <p:cNvPr id="308" name="Brødtekst"/>
          <p:cNvSpPr txBox="1">
            <a:spLocks noGrp="1"/>
          </p:cNvSpPr>
          <p:nvPr>
            <p:ph type="body" idx="1"/>
          </p:nvPr>
        </p:nvSpPr>
        <p:spPr>
          <a:xfrm>
            <a:off x="838200" y="2437895"/>
            <a:ext cx="6511213" cy="373906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None/>
            </a:pPr>
            <a:r>
              <a:rPr lang="no-NO" dirty="0">
                <a:latin typeface="Cambria"/>
                <a:ea typeface="Cambria"/>
                <a:cs typeface="Cambria"/>
                <a:sym typeface="Cambria"/>
              </a:rPr>
              <a:t>Styringsretten er "hel" i utgangspunktet,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men lover og avtaler </a:t>
            </a:r>
            <a:r>
              <a:rPr lang="nb-NO">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av</a:t>
            </a:r>
            <a:r>
              <a:rPr lang="no-NO">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grenser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styringsretten</a:t>
            </a:r>
            <a:r>
              <a:rPr lang="no-NO" dirty="0">
                <a:latin typeface="Cambria"/>
                <a:ea typeface="Cambria"/>
                <a:cs typeface="Cambria"/>
                <a:sym typeface="Cambria"/>
              </a:rPr>
              <a:t>. Det som </a:t>
            </a:r>
            <a:r>
              <a:rPr lang="no-NO" dirty="0"/>
              <a:t>da </a:t>
            </a:r>
            <a:r>
              <a:rPr lang="no-NO" dirty="0">
                <a:latin typeface="Cambria"/>
                <a:ea typeface="Cambria"/>
                <a:cs typeface="Cambria"/>
                <a:sym typeface="Cambria"/>
              </a:rPr>
              <a:t>gjenstår er det handlingsrommet arbeidsgiver i praksis har.</a:t>
            </a:r>
            <a:endParaRPr dirty="0"/>
          </a:p>
          <a:p>
            <a:pPr marL="0" lvl="0" indent="0" algn="l" rtl="0">
              <a:lnSpc>
                <a:spcPct val="150000"/>
              </a:lnSpc>
              <a:spcBef>
                <a:spcPts val="1000"/>
              </a:spcBef>
              <a:spcAft>
                <a:spcPts val="0"/>
              </a:spcAft>
              <a:buSzPts val="1200"/>
              <a:buNone/>
            </a:pPr>
            <a:r>
              <a:rPr lang="no-NO" dirty="0"/>
              <a:t>Slik illustrasjonen viser, er det ikke bare lover og avtaler som </a:t>
            </a:r>
            <a:r>
              <a:rPr lang="nb-NO" dirty="0"/>
              <a:t>av</a:t>
            </a:r>
            <a:r>
              <a:rPr lang="no-NO" dirty="0"/>
              <a:t>grenser arbeidsgivers styringsrett. Arbeidsgiver må bruke sin styringsrett på en saklig, rettferdig og god måte, samt følge politiske prioriteringer. </a:t>
            </a:r>
            <a:endParaRPr dirty="0"/>
          </a:p>
          <a:p>
            <a:pPr marL="0" lvl="0" indent="0" algn="l" rtl="0">
              <a:lnSpc>
                <a:spcPct val="150000"/>
              </a:lnSpc>
              <a:spcBef>
                <a:spcPts val="1000"/>
              </a:spcBef>
              <a:spcAft>
                <a:spcPts val="0"/>
              </a:spcAft>
              <a:buSzPts val="1200"/>
              <a:buNone/>
            </a:pPr>
            <a:r>
              <a:rPr lang="no-NO" dirty="0"/>
              <a:t>Dette betyr for eksempel at arbeidsgiver skal være like lydhør og søke like gode og omforente løsninger i drøftingsmøter (der styringsretten er i behold) som i forhandlingsmøter (der partene er likeverdige). </a:t>
            </a:r>
            <a:endParaRPr dirty="0"/>
          </a:p>
          <a:p>
            <a:pPr marL="0" lvl="0" indent="0" algn="l" rtl="0">
              <a:lnSpc>
                <a:spcPct val="150000"/>
              </a:lnSpc>
              <a:spcBef>
                <a:spcPts val="1000"/>
              </a:spcBef>
              <a:spcAft>
                <a:spcPts val="0"/>
              </a:spcAft>
              <a:buSzPts val="1200"/>
              <a:buNone/>
            </a:pPr>
            <a:r>
              <a:rPr lang="no-NO" dirty="0"/>
              <a:t>Arbeidsgivere og tillitsvalgte har i tillegg et ansvar og en forpliktelse til å utøve sine roller i tråd med etiske retningslinjer for statstjenesten. </a:t>
            </a:r>
            <a:endParaRPr dirty="0"/>
          </a:p>
          <a:p>
            <a:pPr marL="0" lvl="0" indent="0" algn="l" rtl="0">
              <a:lnSpc>
                <a:spcPct val="150000"/>
              </a:lnSpc>
              <a:spcBef>
                <a:spcPts val="1000"/>
              </a:spcBef>
              <a:spcAft>
                <a:spcPts val="0"/>
              </a:spcAft>
              <a:buClr>
                <a:schemeClr val="dk1"/>
              </a:buClr>
              <a:buSzPts val="1200"/>
              <a:buNone/>
            </a:pPr>
            <a:endParaRPr dirty="0"/>
          </a:p>
        </p:txBody>
      </p:sp>
      <p:pic>
        <p:nvPicPr>
          <p:cNvPr id="307" name="Illustrasjon av styringsrett" descr="Styringsretten illustreres som en sirkel med innhakk fordi avtaler og lover begrenser styringsretten. I tillegg påvirker saklighet, politikk, etikk og proporsjonalitet styringsretten, illustrert med piler inn i sirkelen."/>
          <p:cNvPicPr preferRelativeResize="0"/>
          <p:nvPr/>
        </p:nvPicPr>
        <p:blipFill rotWithShape="1">
          <a:blip r:embed="rId3">
            <a:alphaModFix/>
          </a:blip>
          <a:srcRect/>
          <a:stretch/>
        </p:blipFill>
        <p:spPr>
          <a:xfrm>
            <a:off x="7349424" y="2682950"/>
            <a:ext cx="4433126" cy="25825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2"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15</a:t>
            </a:fld>
            <a:endParaRPr/>
          </a:p>
        </p:txBody>
      </p:sp>
      <p:sp>
        <p:nvSpPr>
          <p:cNvPr id="32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no-NO" dirty="0"/>
              <a:t>Forskjellige former</a:t>
            </a:r>
            <a:r>
              <a:rPr lang="no-NO" dirty="0">
                <a:latin typeface="Tahoma"/>
                <a:ea typeface="Tahoma"/>
                <a:cs typeface="Tahoma"/>
                <a:sym typeface="Tahoma"/>
              </a:rPr>
              <a:t> for medbestemmelse</a:t>
            </a:r>
            <a:endParaRPr dirty="0"/>
          </a:p>
        </p:txBody>
      </p:sp>
      <p:sp>
        <p:nvSpPr>
          <p:cNvPr id="320"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Medbestemmelse skjer gjennom informasjon, drøfting og forhandling</a:t>
            </a:r>
            <a:endParaRPr dirty="0"/>
          </a:p>
        </p:txBody>
      </p:sp>
      <p:sp>
        <p:nvSpPr>
          <p:cNvPr id="316" name="Brødtekst"/>
          <p:cNvSpPr txBox="1">
            <a:spLocks noGrp="1"/>
          </p:cNvSpPr>
          <p:nvPr>
            <p:ph type="body" idx="1"/>
          </p:nvPr>
        </p:nvSpPr>
        <p:spPr>
          <a:xfrm>
            <a:off x="838200" y="2437895"/>
            <a:ext cx="10515600" cy="405498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None/>
            </a:pPr>
            <a:r>
              <a:rPr lang="no-NO" dirty="0">
                <a:latin typeface="Cambria"/>
                <a:ea typeface="Cambria"/>
                <a:cs typeface="Cambria"/>
                <a:sym typeface="Cambria"/>
              </a:rPr>
              <a:t>Hovedavtalen gir arbeidstakere,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via tillitsvalgte</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no-NO" dirty="0">
                <a:latin typeface="Cambria"/>
                <a:ea typeface="Cambria"/>
                <a:cs typeface="Cambria"/>
                <a:sym typeface="Cambria"/>
              </a:rPr>
              <a:t>rett til medbestemmelse i alle saker som berører arbeidssituasjonen deres. Dette foregår </a:t>
            </a:r>
            <a:r>
              <a:rPr lang="no-NO" dirty="0"/>
              <a:t>ofte</a:t>
            </a:r>
            <a:r>
              <a:rPr lang="no-NO" dirty="0">
                <a:latin typeface="Cambria"/>
                <a:ea typeface="Cambria"/>
                <a:cs typeface="Cambria"/>
                <a:sym typeface="Cambria"/>
              </a:rPr>
              <a:t> i møter der saker tas opp til informasjon, drøfting eller forhandling. Det er arbeidsgiver og tillitsvalgte som møtes, og man kaller møtene litt </a:t>
            </a:r>
            <a:r>
              <a:rPr lang="no-NO" dirty="0"/>
              <a:t>ulikt </a:t>
            </a:r>
            <a:r>
              <a:rPr lang="no-NO" dirty="0">
                <a:latin typeface="Cambria"/>
                <a:ea typeface="Cambria"/>
                <a:cs typeface="Cambria"/>
                <a:sym typeface="Cambria"/>
              </a:rPr>
              <a:t>i ulike virksomheter.</a:t>
            </a:r>
            <a:endParaRPr dirty="0">
              <a:latin typeface="Cambria"/>
              <a:ea typeface="Cambria"/>
              <a:cs typeface="Cambria"/>
              <a:sym typeface="Cambria"/>
            </a:endParaRPr>
          </a:p>
          <a:p>
            <a:pPr marL="457200" lvl="0" indent="457200" algn="l" rtl="0">
              <a:lnSpc>
                <a:spcPct val="150000"/>
              </a:lnSpc>
              <a:spcBef>
                <a:spcPts val="1000"/>
              </a:spcBef>
              <a:spcAft>
                <a:spcPts val="0"/>
              </a:spcAft>
              <a:buClr>
                <a:schemeClr val="dk1"/>
              </a:buClr>
              <a:buSzPts val="1200"/>
              <a:buNone/>
            </a:pPr>
            <a:r>
              <a:rPr lang="no-NO" b="1" dirty="0">
                <a:latin typeface="Cambria"/>
                <a:ea typeface="Cambria"/>
                <a:cs typeface="Cambria"/>
                <a:sym typeface="Cambria"/>
              </a:rPr>
              <a:t>Informasjon</a:t>
            </a:r>
            <a:r>
              <a:rPr lang="no-NO" dirty="0">
                <a:latin typeface="Cambria"/>
                <a:ea typeface="Cambria"/>
                <a:cs typeface="Cambria"/>
                <a:sym typeface="Cambria"/>
              </a:rPr>
              <a:t>: </a:t>
            </a:r>
            <a:r>
              <a:rPr lang="no-NO" dirty="0"/>
              <a:t>D</a:t>
            </a:r>
            <a:r>
              <a:rPr lang="no-NO" dirty="0">
                <a:latin typeface="Cambria"/>
                <a:ea typeface="Cambria"/>
                <a:cs typeface="Cambria"/>
                <a:sym typeface="Cambria"/>
              </a:rPr>
              <a:t>et er viktig at arbeidsgiver og tillitsvalgte holder hverandre gjensidig informert. Arbeidsgiver skal informere tillitsvalgte om </a:t>
            </a:r>
            <a:br>
              <a:rPr lang="no-NO" dirty="0">
                <a:latin typeface="Cambria"/>
                <a:ea typeface="Cambria"/>
                <a:cs typeface="Cambria"/>
                <a:sym typeface="Cambria"/>
              </a:rPr>
            </a:br>
            <a:r>
              <a:rPr lang="no-NO" dirty="0">
                <a:latin typeface="Cambria"/>
                <a:ea typeface="Cambria"/>
                <a:cs typeface="Cambria"/>
                <a:sym typeface="Cambria"/>
              </a:rPr>
              <a:t> 	blant annet saker som skal drøftes og forhandles, og om virksomhetens regnskap og økonomi. I tillegg skal arbeidsgiver informere</a:t>
            </a:r>
            <a:br>
              <a:rPr lang="no-NO" dirty="0">
                <a:latin typeface="Cambria"/>
                <a:ea typeface="Cambria"/>
                <a:cs typeface="Cambria"/>
                <a:sym typeface="Cambria"/>
              </a:rPr>
            </a:br>
            <a:r>
              <a:rPr lang="no-NO" dirty="0">
                <a:latin typeface="Cambria"/>
                <a:ea typeface="Cambria"/>
                <a:cs typeface="Cambria"/>
                <a:sym typeface="Cambria"/>
              </a:rPr>
              <a:t> 	tillitsvalgte om politiske beslutninger. Tillitsvalgte skal informere arbeidsgiver om saker i egen organisasjon som arbeidsgiver bør vite om. </a:t>
            </a:r>
            <a:endParaRPr dirty="0">
              <a:latin typeface="Cambria"/>
              <a:ea typeface="Cambria"/>
              <a:cs typeface="Cambria"/>
              <a:sym typeface="Cambria"/>
            </a:endParaRPr>
          </a:p>
          <a:p>
            <a:pPr marL="457200" lvl="0" indent="457200" algn="l" rtl="0">
              <a:lnSpc>
                <a:spcPct val="150000"/>
              </a:lnSpc>
              <a:spcBef>
                <a:spcPts val="1000"/>
              </a:spcBef>
              <a:spcAft>
                <a:spcPts val="0"/>
              </a:spcAft>
              <a:buClr>
                <a:schemeClr val="dk1"/>
              </a:buClr>
              <a:buSzPts val="1200"/>
              <a:buNone/>
            </a:pPr>
            <a:r>
              <a:rPr lang="no-NO" b="1" dirty="0">
                <a:latin typeface="Cambria"/>
                <a:ea typeface="Cambria"/>
                <a:cs typeface="Cambria"/>
                <a:sym typeface="Cambria"/>
              </a:rPr>
              <a:t>Drøfting</a:t>
            </a:r>
            <a:r>
              <a:rPr lang="no-NO" dirty="0">
                <a:latin typeface="Cambria"/>
                <a:ea typeface="Cambria"/>
                <a:cs typeface="Cambria"/>
                <a:sym typeface="Cambria"/>
              </a:rPr>
              <a:t>: Tillitsvalgte skal inviteres til å drøfte saker om </a:t>
            </a:r>
            <a:r>
              <a:rPr lang="no-NO" dirty="0"/>
              <a:t>blant annet</a:t>
            </a:r>
            <a:r>
              <a:rPr lang="no-NO" dirty="0">
                <a:latin typeface="Cambria"/>
                <a:ea typeface="Cambria"/>
                <a:cs typeface="Cambria"/>
                <a:sym typeface="Cambria"/>
              </a:rPr>
              <a:t> budsjettforslag, virksomhets</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plan</a:t>
            </a:r>
            <a:r>
              <a:rPr lang="no-NO" dirty="0">
                <a:latin typeface="Cambria"/>
                <a:ea typeface="Cambria"/>
                <a:cs typeface="Cambria"/>
                <a:sym typeface="Cambria"/>
              </a:rPr>
              <a:t>, arbeidsplaner og</a:t>
            </a:r>
            <a:r>
              <a:rPr lang="nb-NO" dirty="0"/>
              <a:t> byggeprosjekter.</a:t>
            </a:r>
            <a:r>
              <a:rPr lang="nb-NO" dirty="0">
                <a:latin typeface="Cambria"/>
                <a:ea typeface="Cambria"/>
                <a:cs typeface="Cambria"/>
                <a:sym typeface="Cambria"/>
              </a:rPr>
              <a:t> 	</a:t>
            </a:r>
            <a:r>
              <a:rPr lang="no-NO" dirty="0">
                <a:latin typeface="Cambria"/>
                <a:ea typeface="Cambria"/>
                <a:cs typeface="Cambria"/>
                <a:sym typeface="Cambria"/>
              </a:rPr>
              <a:t>Andre saker som gjelder de ansattes arbeidssituasjon, og som ikke er spesifikt nevnt i hovedavtalen, skal også drøftes dersom en av partene</a:t>
            </a:r>
            <a:br>
              <a:rPr lang="nb-NO" dirty="0">
                <a:latin typeface="Cambria"/>
                <a:ea typeface="Cambria"/>
                <a:cs typeface="Cambria"/>
                <a:sym typeface="Cambria"/>
              </a:rPr>
            </a:br>
            <a:r>
              <a:rPr lang="nb-NO" dirty="0">
                <a:latin typeface="Cambria"/>
                <a:ea typeface="Cambria"/>
                <a:cs typeface="Cambria"/>
                <a:sym typeface="Cambria"/>
              </a:rPr>
              <a:t>	</a:t>
            </a:r>
            <a:r>
              <a:rPr lang="no-NO" dirty="0">
                <a:latin typeface="Cambria"/>
                <a:ea typeface="Cambria"/>
                <a:cs typeface="Cambria"/>
                <a:sym typeface="Cambria"/>
              </a:rPr>
              <a:t>krever det. I drøfting får de tillitsvalgte komme med innspill og eventuelle forslag til løsning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i</a:t>
            </a:r>
            <a:r>
              <a:rPr lang="no-NO" dirty="0">
                <a:latin typeface="Cambria"/>
                <a:ea typeface="Cambria"/>
                <a:cs typeface="Cambria"/>
                <a:sym typeface="Cambria"/>
              </a:rPr>
              <a:t> saker som er til behandling. Arbeidsgiver skal</a:t>
            </a:r>
            <a:r>
              <a:rPr lang="nb-NO" dirty="0">
                <a:latin typeface="Cambria"/>
                <a:ea typeface="Cambria"/>
                <a:cs typeface="Cambria"/>
                <a:sym typeface="Cambria"/>
              </a:rPr>
              <a:t> </a:t>
            </a:r>
            <a:br>
              <a:rPr lang="nb-NO" dirty="0">
                <a:latin typeface="Cambria"/>
                <a:ea typeface="Cambria"/>
                <a:cs typeface="Cambria"/>
                <a:sym typeface="Cambria"/>
              </a:rPr>
            </a:br>
            <a:r>
              <a:rPr lang="nb-NO" dirty="0">
                <a:latin typeface="Cambria"/>
                <a:ea typeface="Cambria"/>
                <a:cs typeface="Cambria"/>
                <a:sym typeface="Cambria"/>
              </a:rPr>
              <a:t>	</a:t>
            </a:r>
            <a:r>
              <a:rPr lang="no-NO" dirty="0">
                <a:latin typeface="Cambria"/>
                <a:ea typeface="Cambria"/>
                <a:cs typeface="Cambria"/>
                <a:sym typeface="Cambria"/>
              </a:rPr>
              <a:t>lytte til</a:t>
            </a:r>
            <a:r>
              <a:rPr lang="nb-NO" dirty="0">
                <a:latin typeface="Cambria"/>
                <a:ea typeface="Cambria"/>
                <a:cs typeface="Cambria"/>
                <a:sym typeface="Cambria"/>
              </a:rPr>
              <a:t> </a:t>
            </a:r>
            <a:r>
              <a:rPr lang="no-NO" dirty="0">
                <a:latin typeface="Cambria"/>
                <a:ea typeface="Cambria"/>
                <a:cs typeface="Cambria"/>
                <a:sym typeface="Cambria"/>
              </a:rPr>
              <a:t>disse og legge til rette for reelle drøftinger. Det er arbeidsgiver som fatter den endelige beslutningen. ​</a:t>
            </a:r>
            <a:endParaRPr dirty="0"/>
          </a:p>
          <a:p>
            <a:pPr marL="457200" lvl="0" indent="457200" algn="l" rtl="0">
              <a:lnSpc>
                <a:spcPct val="150000"/>
              </a:lnSpc>
              <a:spcBef>
                <a:spcPts val="1000"/>
              </a:spcBef>
              <a:spcAft>
                <a:spcPts val="0"/>
              </a:spcAft>
              <a:buClr>
                <a:schemeClr val="dk1"/>
              </a:buClr>
              <a:buSzPts val="1200"/>
              <a:buNone/>
            </a:pPr>
            <a:r>
              <a:rPr lang="no-NO" b="1" dirty="0">
                <a:latin typeface="Cambria"/>
                <a:ea typeface="Cambria"/>
                <a:cs typeface="Cambria"/>
                <a:sym typeface="Cambria"/>
              </a:rPr>
              <a:t>Forhandling</a:t>
            </a:r>
            <a:r>
              <a:rPr lang="no-NO" dirty="0">
                <a:latin typeface="Cambria"/>
                <a:ea typeface="Cambria"/>
                <a:cs typeface="Cambria"/>
                <a:sym typeface="Cambria"/>
              </a:rPr>
              <a:t>: Det er bare forhandlingssakene som er listet opp i hovedavtalen som arbeidsgiver og tillitsvalgte kan forhandle om. Dette gjelder</a:t>
            </a:r>
            <a:br>
              <a:rPr lang="no-NO" dirty="0"/>
            </a:br>
            <a:r>
              <a:rPr lang="no-NO" dirty="0"/>
              <a:t> 	</a:t>
            </a:r>
            <a:r>
              <a:rPr lang="no-NO" dirty="0">
                <a:latin typeface="Cambria"/>
                <a:ea typeface="Cambria"/>
                <a:cs typeface="Cambria"/>
                <a:sym typeface="Cambria"/>
              </a:rPr>
              <a:t>blant annet interne organisasjonsendringer, fordeling av velferdsmidler, personalreglement og arealdisponering. I forhandlinger må</a:t>
            </a:r>
            <a:r>
              <a:rPr lang="no-NO" dirty="0"/>
              <a:t>	</a:t>
            </a:r>
            <a:br>
              <a:rPr lang="no-NO" dirty="0"/>
            </a:br>
            <a:r>
              <a:rPr lang="no-NO" dirty="0"/>
              <a:t> 	</a:t>
            </a:r>
            <a:r>
              <a:rPr lang="no-NO" dirty="0">
                <a:latin typeface="Cambria"/>
                <a:ea typeface="Cambria"/>
                <a:cs typeface="Cambria"/>
                <a:sym typeface="Cambria"/>
              </a:rPr>
              <a:t>arbeidsgiver og tillitsvalgte i fellesskap komme frem til en felles løsning i saken. Dersom partene ikke blir enige, går saken først videre til</a:t>
            </a:r>
            <a:br>
              <a:rPr lang="no-NO" dirty="0"/>
            </a:br>
            <a:r>
              <a:rPr lang="no-NO" dirty="0"/>
              <a:t> 	</a:t>
            </a:r>
            <a:r>
              <a:rPr lang="no-NO" dirty="0">
                <a:latin typeface="Cambria"/>
                <a:ea typeface="Cambria"/>
                <a:cs typeface="Cambria"/>
                <a:sym typeface="Cambria"/>
              </a:rPr>
              <a:t>mekling og deretter til tvisteløsning. </a:t>
            </a:r>
            <a:endParaRPr dirty="0"/>
          </a:p>
        </p:txBody>
      </p:sp>
      <p:pic>
        <p:nvPicPr>
          <p:cNvPr id="319" name="Illustrasjon 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27575" y="3266299"/>
            <a:ext cx="827518" cy="579940"/>
          </a:xfrm>
          <a:prstGeom prst="rect">
            <a:avLst/>
          </a:prstGeom>
          <a:noFill/>
          <a:ln>
            <a:noFill/>
          </a:ln>
        </p:spPr>
      </p:pic>
      <p:pic>
        <p:nvPicPr>
          <p:cNvPr id="318" name="Illustrasjon 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27575" y="4254327"/>
            <a:ext cx="839949" cy="631377"/>
          </a:xfrm>
          <a:prstGeom prst="rect">
            <a:avLst/>
          </a:prstGeom>
          <a:noFill/>
          <a:ln>
            <a:noFill/>
          </a:ln>
        </p:spPr>
      </p:pic>
      <p:pic>
        <p:nvPicPr>
          <p:cNvPr id="317" name="Illustrasjon 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8089" y="5452381"/>
            <a:ext cx="829435" cy="5119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31"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16</a:t>
            </a:fld>
            <a:endParaRPr/>
          </a:p>
        </p:txBody>
      </p:sp>
      <p:sp>
        <p:nvSpPr>
          <p:cNvPr id="330"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Evaluering av partssamarbeidet</a:t>
            </a:r>
            <a:endParaRPr dirty="0"/>
          </a:p>
        </p:txBody>
      </p:sp>
      <p:sp>
        <p:nvSpPr>
          <p:cNvPr id="329" name="Underoverskrift"/>
          <p:cNvSpPr txBox="1">
            <a:spLocks noGrp="1"/>
          </p:cNvSpPr>
          <p:nvPr>
            <p:ph type="body" idx="3"/>
          </p:nvPr>
        </p:nvSpPr>
        <p:spPr>
          <a:xfrm>
            <a:off x="839788" y="1825625"/>
            <a:ext cx="10466974"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40C08"/>
              </a:buClr>
              <a:buSzPts val="1400"/>
              <a:buNone/>
            </a:pPr>
            <a:r>
              <a:rPr lang="no-NO" dirty="0">
                <a:solidFill>
                  <a:srgbClr val="540C08"/>
                </a:solidFill>
                <a:latin typeface="Cambria"/>
                <a:ea typeface="Cambria"/>
                <a:cs typeface="Cambria"/>
                <a:sym typeface="Cambria"/>
              </a:rPr>
              <a:t>Et godt partssamarbeid er avhengig av aktiv deltakelse fra begge parter og avklarte rammer for samarbeid</a:t>
            </a:r>
            <a:endParaRPr dirty="0"/>
          </a:p>
        </p:txBody>
      </p:sp>
      <p:sp>
        <p:nvSpPr>
          <p:cNvPr id="328" name="Brødtekst 1"/>
          <p:cNvSpPr txBox="1">
            <a:spLocks noGrp="1"/>
          </p:cNvSpPr>
          <p:nvPr>
            <p:ph type="body" idx="1"/>
          </p:nvPr>
        </p:nvSpPr>
        <p:spPr>
          <a:xfrm>
            <a:off x="838200" y="2437895"/>
            <a:ext cx="5181600" cy="3739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dirty="0">
                <a:latin typeface="Cambria"/>
                <a:ea typeface="Cambria"/>
                <a:cs typeface="Cambria"/>
                <a:sym typeface="Cambria"/>
              </a:rPr>
              <a:t>Det skal gjennomføres minst ett årlig evalueringsmøte mellom partene i virksomheten. </a:t>
            </a:r>
            <a:r>
              <a:rPr lang="no-NO" dirty="0">
                <a:solidFill>
                  <a:srgbClr val="540C08"/>
                </a:solidFill>
                <a:latin typeface="Cambria"/>
                <a:ea typeface="Cambria"/>
                <a:cs typeface="Cambria"/>
                <a:sym typeface="Cambria"/>
              </a:rPr>
              <a:t>I evalueringen skal det gjennomføres erfaringsdiskusjoner om samarbeidet og praktiseringen av hovedavtalen og tilpasningsavtalen. I evalueringsmøtet bør man identifisere tiltak for å bevare og forbedre partssamarbeidet fremover. </a:t>
            </a:r>
            <a:r>
              <a:rPr lang="no-NO" dirty="0">
                <a:latin typeface="Cambria"/>
                <a:ea typeface="Cambria"/>
                <a:cs typeface="Cambria"/>
                <a:sym typeface="Cambria"/>
              </a:rPr>
              <a:t>Virksomhetens eller driftsenhetens øverste leder forutsettes å </a:t>
            </a:r>
            <a:r>
              <a:rPr lang="no-NO" dirty="0">
                <a:solidFill>
                  <a:srgbClr val="540C08"/>
                </a:solidFill>
                <a:latin typeface="Cambria"/>
                <a:ea typeface="Cambria"/>
                <a:cs typeface="Cambria"/>
                <a:sym typeface="Cambria"/>
              </a:rPr>
              <a:t>delta.</a:t>
            </a:r>
            <a:endParaRPr dirty="0">
              <a:solidFill>
                <a:srgbClr val="540C08"/>
              </a:solidFill>
            </a:endParaRPr>
          </a:p>
        </p:txBody>
      </p:sp>
      <p:sp>
        <p:nvSpPr>
          <p:cNvPr id="327" name="Brødtekst 2"/>
          <p:cNvSpPr txBox="1">
            <a:spLocks noGrp="1"/>
          </p:cNvSpPr>
          <p:nvPr>
            <p:ph type="body" idx="2"/>
          </p:nvPr>
        </p:nvSpPr>
        <p:spPr>
          <a:xfrm>
            <a:off x="6172200" y="2437895"/>
            <a:ext cx="5181600" cy="3739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dirty="0">
                <a:latin typeface="Cambria"/>
                <a:ea typeface="Cambria"/>
                <a:cs typeface="Cambria"/>
                <a:sym typeface="Cambria"/>
              </a:rPr>
              <a:t>Det er opp til partene å avgjøre hvordan evalueringen skal gjennomføres og hvilke temaer som skal tas opp. </a:t>
            </a:r>
            <a:endParaRPr dirty="0"/>
          </a:p>
        </p:txBody>
      </p:sp>
      <p:pic>
        <p:nvPicPr>
          <p:cNvPr id="332" name="Illustrasjon av sjekkliste" descr="Illustrasjon av en sjekkliste hvor det står &quot;hvilke mål har vi?&quot; og &quot;Samarbeidsarenaer?&quot;."/>
          <p:cNvPicPr preferRelativeResize="0"/>
          <p:nvPr/>
        </p:nvPicPr>
        <p:blipFill rotWithShape="1">
          <a:blip r:embed="rId3">
            <a:alphaModFix/>
          </a:blip>
          <a:srcRect l="39" t="40" b="-260"/>
          <a:stretch/>
        </p:blipFill>
        <p:spPr>
          <a:xfrm rot="-238623">
            <a:off x="7595497" y="3463966"/>
            <a:ext cx="2258080" cy="26705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Overskrift"/>
          <p:cNvSpPr txBox="1">
            <a:spLocks noGrp="1"/>
          </p:cNvSpPr>
          <p:nvPr>
            <p:ph type="title"/>
          </p:nvPr>
        </p:nvSpPr>
        <p:spPr>
          <a:xfrm>
            <a:off x="831850" y="498913"/>
            <a:ext cx="6861600" cy="2583900"/>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4000"/>
              <a:buFont typeface="Tahoma"/>
              <a:buNone/>
            </a:pPr>
            <a:r>
              <a:rPr lang="no-NO" sz="3600" dirty="0"/>
              <a:t>Kapittel 3</a:t>
            </a:r>
            <a:br>
              <a:rPr lang="no-NO" sz="3600" dirty="0"/>
            </a:br>
            <a:r>
              <a:rPr lang="no-NO" sz="3600" b="1" dirty="0"/>
              <a:t>Refleksjonsoppgaver</a:t>
            </a:r>
            <a:endParaRPr sz="3600" b="1" dirty="0"/>
          </a:p>
          <a:p>
            <a:pPr marL="0" lvl="0" indent="0" algn="l" rtl="0">
              <a:lnSpc>
                <a:spcPct val="150000"/>
              </a:lnSpc>
              <a:spcBef>
                <a:spcPts val="0"/>
              </a:spcBef>
              <a:spcAft>
                <a:spcPts val="0"/>
              </a:spcAft>
              <a:buClr>
                <a:schemeClr val="dk1"/>
              </a:buClr>
              <a:buSzPts val="4000"/>
              <a:buFont typeface="Tahoma"/>
              <a:buNone/>
            </a:pPr>
            <a:r>
              <a:rPr lang="no-NO" sz="3600" b="1" dirty="0"/>
              <a:t> </a:t>
            </a:r>
            <a:endParaRPr sz="3600" b="1" dirty="0"/>
          </a:p>
        </p:txBody>
      </p:sp>
      <p:sp>
        <p:nvSpPr>
          <p:cNvPr id="337" name="Brødtekst"/>
          <p:cNvSpPr txBox="1">
            <a:spLocks noGrp="1"/>
          </p:cNvSpPr>
          <p:nvPr>
            <p:ph type="body" idx="1"/>
          </p:nvPr>
        </p:nvSpPr>
        <p:spPr>
          <a:xfrm>
            <a:off x="828700" y="2568510"/>
            <a:ext cx="6867900" cy="2829300"/>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Clr>
                <a:schemeClr val="dk1"/>
              </a:buClr>
              <a:buSzPts val="1400"/>
              <a:buFont typeface="Arial"/>
              <a:buChar char="•"/>
            </a:pPr>
            <a:r>
              <a:rPr lang="no-NO" dirty="0">
                <a:latin typeface="Cambria"/>
                <a:ea typeface="Cambria"/>
                <a:cs typeface="Cambria"/>
                <a:sym typeface="Cambria"/>
              </a:rPr>
              <a:t>Likeverdige parter og reell medbestemmelse</a:t>
            </a:r>
            <a:endParaRPr dirty="0">
              <a:latin typeface="Cambria"/>
              <a:ea typeface="Cambria"/>
              <a:cs typeface="Cambria"/>
              <a:sym typeface="Cambria"/>
            </a:endParaRPr>
          </a:p>
          <a:p>
            <a:pPr marL="285750" lvl="0" indent="-285750" algn="l" rtl="0">
              <a:lnSpc>
                <a:spcPct val="150000"/>
              </a:lnSpc>
              <a:spcBef>
                <a:spcPts val="1000"/>
              </a:spcBef>
              <a:spcAft>
                <a:spcPts val="0"/>
              </a:spcAft>
              <a:buClr>
                <a:schemeClr val="dk1"/>
              </a:buClr>
              <a:buSzPts val="1400"/>
              <a:buFont typeface="Arial"/>
              <a:buChar char="•"/>
            </a:pPr>
            <a:r>
              <a:rPr lang="no-NO" dirty="0">
                <a:latin typeface="Cambria"/>
                <a:ea typeface="Cambria"/>
                <a:cs typeface="Cambria"/>
                <a:sym typeface="Cambria"/>
              </a:rPr>
              <a:t>Samarbeider vi om de riktige sakene?</a:t>
            </a:r>
            <a:endParaRPr dirty="0"/>
          </a:p>
          <a:p>
            <a:pPr marL="285750" lvl="0" indent="-285750" algn="l" rtl="0">
              <a:lnSpc>
                <a:spcPct val="150000"/>
              </a:lnSpc>
              <a:spcBef>
                <a:spcPts val="1000"/>
              </a:spcBef>
              <a:spcAft>
                <a:spcPts val="0"/>
              </a:spcAft>
              <a:buClr>
                <a:schemeClr val="dk1"/>
              </a:buClr>
              <a:buSzPts val="1400"/>
              <a:buFont typeface="Arial"/>
              <a:buChar char="•"/>
            </a:pPr>
            <a:r>
              <a:rPr lang="no-NO" dirty="0">
                <a:latin typeface="Cambria"/>
                <a:ea typeface="Cambria"/>
                <a:cs typeface="Cambria"/>
                <a:sym typeface="Cambria"/>
              </a:rPr>
              <a:t>Balansen mellom arbeidsgivers styringsrett og medbestemmelse</a:t>
            </a:r>
            <a:endParaRPr dirty="0"/>
          </a:p>
          <a:p>
            <a:pPr marL="285750" lvl="0" indent="-285750" algn="l" rtl="0">
              <a:lnSpc>
                <a:spcPct val="150000"/>
              </a:lnSpc>
              <a:spcBef>
                <a:spcPts val="1000"/>
              </a:spcBef>
              <a:spcAft>
                <a:spcPts val="0"/>
              </a:spcAft>
              <a:buSzPts val="1400"/>
              <a:buChar char="•"/>
            </a:pPr>
            <a:r>
              <a:rPr lang="no-NO" dirty="0">
                <a:latin typeface="Cambria"/>
                <a:ea typeface="Cambria"/>
                <a:cs typeface="Cambria"/>
                <a:sym typeface="Cambria"/>
              </a:rPr>
              <a:t>Rolleforståelse</a:t>
            </a:r>
            <a:endParaRPr dirty="0">
              <a:latin typeface="Cambria"/>
              <a:ea typeface="Cambria"/>
              <a:cs typeface="Cambria"/>
              <a:sym typeface="Cambria"/>
            </a:endParaRPr>
          </a:p>
          <a:p>
            <a:pPr marL="285750" lvl="0" indent="-285750" algn="l" rtl="0">
              <a:lnSpc>
                <a:spcPct val="150000"/>
              </a:lnSpc>
              <a:spcBef>
                <a:spcPts val="1000"/>
              </a:spcBef>
              <a:spcAft>
                <a:spcPts val="0"/>
              </a:spcAft>
              <a:buSzPts val="1400"/>
              <a:buChar char="•"/>
            </a:pPr>
            <a:r>
              <a:rPr lang="no-NO" dirty="0"/>
              <a:t>Evaluering og utvikling av partssamarbeidet</a:t>
            </a:r>
            <a:endParaRPr dirty="0"/>
          </a:p>
          <a:p>
            <a:pPr marL="0" lvl="0" indent="0" algn="l" rtl="0">
              <a:lnSpc>
                <a:spcPct val="150000"/>
              </a:lnSpc>
              <a:spcBef>
                <a:spcPts val="1000"/>
              </a:spcBef>
              <a:spcAft>
                <a:spcPts val="0"/>
              </a:spcAft>
              <a:buClr>
                <a:schemeClr val="dk1"/>
              </a:buClr>
              <a:buSzPts val="1514"/>
              <a:buFont typeface="Arial"/>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6"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18</a:t>
            </a:fld>
            <a:endParaRPr/>
          </a:p>
        </p:txBody>
      </p:sp>
      <p:sp>
        <p:nvSpPr>
          <p:cNvPr id="345"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Likeverdige parter og reell medbestemmelse</a:t>
            </a:r>
            <a:endParaRPr dirty="0"/>
          </a:p>
        </p:txBody>
      </p:sp>
      <p:sp>
        <p:nvSpPr>
          <p:cNvPr id="343" name="Rosa boks">
            <a:extLst>
              <a:ext uri="{C183D7F6-B498-43B3-948B-1728B52AA6E4}">
                <adec:decorative xmlns:adec="http://schemas.microsoft.com/office/drawing/2017/decorative" val="1"/>
              </a:ext>
            </a:extLst>
          </p:cNvPr>
          <p:cNvSpPr/>
          <p:nvPr/>
        </p:nvSpPr>
        <p:spPr>
          <a:xfrm>
            <a:off x="4737675" y="1761700"/>
            <a:ext cx="6738300" cy="4347600"/>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sp>
        <p:nvSpPr>
          <p:cNvPr id="347" name="Underoverskrift"/>
          <p:cNvSpPr txBox="1">
            <a:spLocks noGrp="1"/>
          </p:cNvSpPr>
          <p:nvPr>
            <p:ph type="body" idx="4"/>
          </p:nvPr>
        </p:nvSpPr>
        <p:spPr>
          <a:xfrm>
            <a:off x="4863525" y="1901825"/>
            <a:ext cx="6492000" cy="578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a:t>
            </a:r>
            <a:endParaRPr dirty="0"/>
          </a:p>
        </p:txBody>
      </p:sp>
      <p:sp>
        <p:nvSpPr>
          <p:cNvPr id="344" name="Brødtekst"/>
          <p:cNvSpPr txBox="1">
            <a:spLocks noGrp="1"/>
          </p:cNvSpPr>
          <p:nvPr>
            <p:ph type="body" idx="2"/>
          </p:nvPr>
        </p:nvSpPr>
        <p:spPr>
          <a:xfrm>
            <a:off x="4863525" y="2437897"/>
            <a:ext cx="6490200" cy="3739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dirty="0"/>
              <a:t>For å nå målsettingen om et godt partssamarbeid, må arbeidsgivere og tillitsvalgte i virksomhetene møtes som likeverdige parter. Partene må møtes med vilje til å finne løsninger, selv om de har ulike roller og derfor kan ha ulike interesser å ivareta. </a:t>
            </a:r>
            <a:endParaRPr dirty="0"/>
          </a:p>
          <a:p>
            <a:pPr marL="0" lvl="0" indent="0" algn="l" rtl="0">
              <a:lnSpc>
                <a:spcPct val="150000"/>
              </a:lnSpc>
              <a:spcBef>
                <a:spcPts val="1000"/>
              </a:spcBef>
              <a:spcAft>
                <a:spcPts val="0"/>
              </a:spcAft>
              <a:buClr>
                <a:srgbClr val="FFFFFF"/>
              </a:buClr>
              <a:buSzPts val="1200"/>
              <a:buNone/>
            </a:pPr>
            <a:r>
              <a:rPr lang="no-NO" u="sng" dirty="0"/>
              <a:t>Nåsituasjon:</a:t>
            </a:r>
            <a:r>
              <a:rPr lang="no-NO" dirty="0"/>
              <a:t> Opplever dere å møtes som likeverdige parter i deres virksomhet, og at medbestemmelsen er reell? Settes det av nok tid i møtene for å sikre felles forståelse for saker som skal behandles? ​</a:t>
            </a:r>
            <a:endParaRPr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Kan dere beskrive en ideell samarbeidsform der alle opplever at dere møtes som likeverdige parter og hvor medbestemmelsen oppleves som reell? Hva kjennetegner partssamarbeidet i dette fremtidsbildet?</a:t>
            </a:r>
            <a:endParaRPr dirty="0"/>
          </a:p>
        </p:txBody>
      </p:sp>
      <p:pic>
        <p:nvPicPr>
          <p:cNvPr id="348" name="Illustrasjon av menneske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6075" y="2833630"/>
            <a:ext cx="3161502" cy="28111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6"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19</a:t>
            </a:fld>
            <a:endParaRPr/>
          </a:p>
        </p:txBody>
      </p:sp>
      <p:sp>
        <p:nvSpPr>
          <p:cNvPr id="355"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Samarbeider vi om de riktige sakene?</a:t>
            </a:r>
            <a:endParaRPr dirty="0"/>
          </a:p>
        </p:txBody>
      </p:sp>
      <p:sp>
        <p:nvSpPr>
          <p:cNvPr id="353" name="Rosa boks">
            <a:extLst>
              <a:ext uri="{C183D7F6-B498-43B3-948B-1728B52AA6E4}">
                <adec:decorative xmlns:adec="http://schemas.microsoft.com/office/drawing/2017/decorative" val="1"/>
              </a:ext>
            </a:extLst>
          </p:cNvPr>
          <p:cNvSpPr/>
          <p:nvPr/>
        </p:nvSpPr>
        <p:spPr>
          <a:xfrm>
            <a:off x="4737675" y="1761700"/>
            <a:ext cx="6738300" cy="4347600"/>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sp>
        <p:nvSpPr>
          <p:cNvPr id="357" name="Underoverskrift"/>
          <p:cNvSpPr txBox="1">
            <a:spLocks noGrp="1"/>
          </p:cNvSpPr>
          <p:nvPr>
            <p:ph type="body" idx="4"/>
          </p:nvPr>
        </p:nvSpPr>
        <p:spPr>
          <a:xfrm>
            <a:off x="4863525" y="1901825"/>
            <a:ext cx="6492000" cy="578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a:t>
            </a:r>
            <a:endParaRPr dirty="0"/>
          </a:p>
        </p:txBody>
      </p:sp>
      <p:sp>
        <p:nvSpPr>
          <p:cNvPr id="354" name="Brødtekst"/>
          <p:cNvSpPr txBox="1">
            <a:spLocks noGrp="1"/>
          </p:cNvSpPr>
          <p:nvPr>
            <p:ph type="body" idx="2"/>
          </p:nvPr>
        </p:nvSpPr>
        <p:spPr>
          <a:xfrm>
            <a:off x="4863525" y="2437897"/>
            <a:ext cx="6490200" cy="3739200"/>
          </a:xfrm>
          <a:prstGeom prst="rect">
            <a:avLst/>
          </a:prstGeom>
          <a:noFill/>
          <a:ln>
            <a:noFill/>
          </a:ln>
        </p:spPr>
        <p:txBody>
          <a:bodyPr spcFirstLastPara="1" wrap="square" lIns="91425" tIns="45700" rIns="91425" bIns="45700" anchor="t" anchorCtr="0">
            <a:noAutofit/>
          </a:bodyPr>
          <a:lstStyle/>
          <a:p>
            <a:pPr marL="0" indent="0">
              <a:spcBef>
                <a:spcPts val="0"/>
              </a:spcBef>
              <a:buClr>
                <a:srgbClr val="FFFFFF"/>
              </a:buClr>
            </a:pPr>
            <a:r>
              <a:rPr lang="no-NO" dirty="0"/>
              <a:t>Hovedavtalen lister opp en rekke saker hvor partene skal samarbeide. Det skjer gjennom informasjon, drøfting eller forhandling. Hovedavtalen åpner opp for at det også kan samarbeides om andre saker enn de som er nevnt i avtalen, bortsett fra forhandlingssaker</a:t>
            </a:r>
            <a:r>
              <a:rPr lang="nb-NO" dirty="0"/>
              <a:t>. </a:t>
            </a:r>
            <a:r>
              <a:rPr lang="nb-NO" sz="1200" dirty="0">
                <a:latin typeface="Cambria"/>
                <a:ea typeface="Cambria"/>
                <a:cs typeface="Cambria"/>
                <a:sym typeface="Cambria"/>
              </a:rPr>
              <a:t>Dette betyr at det er en fordel at dere blir enige om hvilke saker dere skal samarbeide om. Det kan også være behov for å bli enige om detaljnivået for samarbeidet. </a:t>
            </a:r>
            <a:endParaRPr dirty="0"/>
          </a:p>
          <a:p>
            <a:pPr marL="0" lvl="0" indent="0" algn="l" rtl="0">
              <a:lnSpc>
                <a:spcPct val="150000"/>
              </a:lnSpc>
              <a:spcBef>
                <a:spcPts val="1000"/>
              </a:spcBef>
              <a:spcAft>
                <a:spcPts val="0"/>
              </a:spcAft>
              <a:buClr>
                <a:srgbClr val="FFFFFF"/>
              </a:buClr>
              <a:buSzPts val="1200"/>
              <a:buNone/>
            </a:pPr>
            <a:r>
              <a:rPr lang="no-NO" u="sng" dirty="0"/>
              <a:t>Nåsituasjon:</a:t>
            </a:r>
            <a:r>
              <a:rPr lang="no-NO" dirty="0"/>
              <a:t> Hvilke saker har dere samarbeidet om det siste året? Er det noen av disse sakene som kunne vært håndtert </a:t>
            </a:r>
            <a:r>
              <a:rPr lang="nb-NO" dirty="0"/>
              <a:t>på</a:t>
            </a:r>
            <a:r>
              <a:rPr lang="no-NO" dirty="0"/>
              <a:t> andre arenaer? Er det andre saker som dere i ettertid ser at det burde vært samarbeidet om?</a:t>
            </a:r>
            <a:endParaRPr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Hvordan ser det ideelle samarbeidet ut i deres virksomhet? Hvordan håndterer dere samarbeidet om saker som ikke er eksplisitt nevnt i hovedavtalen? Hva er en god balanse mellom detaljfokus og effektivitet i samarbeidet?</a:t>
            </a:r>
            <a:endParaRPr dirty="0"/>
          </a:p>
        </p:txBody>
      </p:sp>
      <p:pic>
        <p:nvPicPr>
          <p:cNvPr id="358" name="Illustrasjon av menneske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6075" y="2833630"/>
            <a:ext cx="3161502" cy="28111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idetall"/>
          <p:cNvSpPr txBox="1">
            <a:spLocks noGrp="1" noRot="1" noMove="1" noResize="1" noEditPoints="1" noAdjustHandles="1" noChangeArrowheads="1" noChangeShapeType="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2</a:t>
            </a:fld>
            <a:endParaRPr/>
          </a:p>
        </p:txBody>
      </p:sp>
      <p:sp>
        <p:nvSpPr>
          <p:cNvPr id="207" name="Overskrift"/>
          <p:cNvSpPr txBox="1">
            <a:spLocks noGrp="1" noRot="1" noMove="1" noResize="1" noEditPoints="1" noAdjustHandles="1" noChangeArrowheads="1" noChangeShapeType="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Introduksjon</a:t>
            </a:r>
            <a:endParaRPr strike="sngStrike" dirty="0"/>
          </a:p>
        </p:txBody>
      </p:sp>
      <p:sp>
        <p:nvSpPr>
          <p:cNvPr id="206" name="Brødtekst"/>
          <p:cNvSpPr txBox="1">
            <a:spLocks noGrp="1" noRot="1" noMove="1" noResize="1" noEditPoints="1" noAdjustHandles="1" noChangeArrowheads="1" noChangeShapeType="1"/>
          </p:cNvSpPr>
          <p:nvPr>
            <p:ph type="body" idx="1"/>
          </p:nvPr>
        </p:nvSpPr>
        <p:spPr>
          <a:xfrm>
            <a:off x="838200" y="1952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SzPts val="1200"/>
              <a:buNone/>
            </a:pPr>
            <a:r>
              <a:rPr lang="no-NO" dirty="0"/>
              <a:t>Statlige virksomheter er avhengige av </a:t>
            </a:r>
            <a:r>
              <a:rPr lang="no-NO" b="1" dirty="0"/>
              <a:t>gode samarbeidsrelasjoner </a:t>
            </a:r>
            <a:r>
              <a:rPr lang="no-NO" dirty="0"/>
              <a:t>mellom arbeidsgiver og tillitsvalgte. De</a:t>
            </a:r>
            <a:r>
              <a:rPr lang="nb-NO" dirty="0"/>
              <a:t>t</a:t>
            </a:r>
            <a:r>
              <a:rPr lang="no-NO" dirty="0"/>
              <a:t>t</a:t>
            </a:r>
            <a:r>
              <a:rPr lang="nb-NO" dirty="0"/>
              <a:t>e</a:t>
            </a:r>
            <a:r>
              <a:rPr lang="no-NO" dirty="0"/>
              <a:t> innebærer blant annet en </a:t>
            </a:r>
            <a:r>
              <a:rPr lang="no-NO" b="1" dirty="0"/>
              <a:t>felles forståelse </a:t>
            </a:r>
            <a:r>
              <a:rPr lang="no-NO" dirty="0"/>
              <a:t>av reglene som gjelder for partssamarbeid og medbestemmelse, og hvordan partene skal samarbeide i virksomheten. I denne veilederen ser vi på partssamarbeid og medbestemmelse etter hovedavtalen i staten.  </a:t>
            </a:r>
            <a:endParaRPr dirty="0"/>
          </a:p>
          <a:p>
            <a:pPr marL="0" lvl="0" indent="0" algn="l" rtl="0">
              <a:lnSpc>
                <a:spcPct val="150000"/>
              </a:lnSpc>
              <a:spcBef>
                <a:spcPts val="1000"/>
              </a:spcBef>
              <a:spcAft>
                <a:spcPts val="0"/>
              </a:spcAft>
              <a:buSzPts val="1200"/>
              <a:buNone/>
            </a:pPr>
            <a:r>
              <a:rPr lang="no-NO" dirty="0"/>
              <a:t>Vi håper at veilederen kan bidra til </a:t>
            </a:r>
            <a:r>
              <a:rPr lang="nb-NO" dirty="0"/>
              <a:t>å </a:t>
            </a:r>
            <a:r>
              <a:rPr lang="no-NO" dirty="0"/>
              <a:t>øk</a:t>
            </a:r>
            <a:r>
              <a:rPr lang="nb-NO" dirty="0"/>
              <a:t>e</a:t>
            </a:r>
            <a:r>
              <a:rPr lang="no-NO" dirty="0"/>
              <a:t> kunnskap</a:t>
            </a:r>
            <a:r>
              <a:rPr lang="nb-NO" dirty="0"/>
              <a:t>en</a:t>
            </a:r>
            <a:r>
              <a:rPr lang="no-NO" dirty="0"/>
              <a:t> om det viktige partssamarbeidet og hvordan medbestemmelse kan foregå i statlige virksomheter. Veilederen kan brukes av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både </a:t>
            </a:r>
            <a:r>
              <a:rPr lang="no-NO" dirty="0"/>
              <a:t>ledere og tillitsvalgte, og andre som måtte ønske å lære mer om dette temaet.</a:t>
            </a:r>
            <a:endParaRPr dirty="0"/>
          </a:p>
          <a:p>
            <a:pPr marL="0" lvl="0" indent="0" algn="l" rtl="0">
              <a:lnSpc>
                <a:spcPct val="150000"/>
              </a:lnSpc>
              <a:spcBef>
                <a:spcPts val="1000"/>
              </a:spcBef>
              <a:spcAft>
                <a:spcPts val="0"/>
              </a:spcAft>
              <a:buSzPts val="1200"/>
              <a:buNone/>
            </a:pPr>
            <a:r>
              <a:rPr lang="no-NO" dirty="0"/>
              <a:t>Veilederen kan for eksempel brukes på de regionale samarbeidskonferansene og den kan også tas </a:t>
            </a:r>
            <a:r>
              <a:rPr lang="nb-NO" dirty="0"/>
              <a:t>benyttes </a:t>
            </a:r>
            <a:r>
              <a:rPr lang="no-NO" dirty="0"/>
              <a:t>i den enkelte virksomhet. </a:t>
            </a:r>
            <a:r>
              <a:rPr lang="nb-NO" dirty="0"/>
              <a:t>Det er laget opplegg for gruppearbeid basert på veilederens refleksjonsoppgaver. For de som skal tilrettelegge for gruppearbeid, finnes et eget dokument med praktiske tips for hvordan dette kan gjennomføres. </a:t>
            </a:r>
          </a:p>
          <a:p>
            <a:pPr marL="0" lvl="0" indent="0" algn="l" rtl="0">
              <a:lnSpc>
                <a:spcPct val="150000"/>
              </a:lnSpc>
              <a:spcBef>
                <a:spcPts val="1000"/>
              </a:spcBef>
              <a:spcAft>
                <a:spcPts val="0"/>
              </a:spcAft>
              <a:buSzPts val="1200"/>
              <a:buNone/>
            </a:pPr>
            <a:r>
              <a:rPr lang="nb-NO" dirty="0"/>
              <a:t>Begge dokumentene er tilgjengelige på Statens arbeidsgiverportal.</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20</a:t>
            </a:fld>
            <a:endParaRPr/>
          </a:p>
        </p:txBody>
      </p:sp>
      <p:sp>
        <p:nvSpPr>
          <p:cNvPr id="365" name="Overskrift"/>
          <p:cNvSpPr txBox="1">
            <a:spLocks noGrp="1"/>
          </p:cNvSpPr>
          <p:nvPr>
            <p:ph type="title"/>
          </p:nvPr>
        </p:nvSpPr>
        <p:spPr>
          <a:xfrm>
            <a:off x="838200" y="213925"/>
            <a:ext cx="10515600" cy="118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Tahoma"/>
              <a:buNone/>
            </a:pPr>
            <a:r>
              <a:rPr lang="no-NO" sz="4000" dirty="0"/>
              <a:t>Balansen mellom arbeidsgivers styringsrett og medbestemmelse</a:t>
            </a:r>
            <a:endParaRPr sz="4000" dirty="0"/>
          </a:p>
        </p:txBody>
      </p:sp>
      <p:sp>
        <p:nvSpPr>
          <p:cNvPr id="363" name="Rosa boks">
            <a:extLst>
              <a:ext uri="{C183D7F6-B498-43B3-948B-1728B52AA6E4}">
                <adec:decorative xmlns:adec="http://schemas.microsoft.com/office/drawing/2017/decorative" val="1"/>
              </a:ext>
            </a:extLst>
          </p:cNvPr>
          <p:cNvSpPr/>
          <p:nvPr/>
        </p:nvSpPr>
        <p:spPr>
          <a:xfrm>
            <a:off x="4737675" y="1761700"/>
            <a:ext cx="6738300" cy="4347600"/>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sp>
        <p:nvSpPr>
          <p:cNvPr id="367" name="Underoverskrift"/>
          <p:cNvSpPr txBox="1">
            <a:spLocks noGrp="1"/>
          </p:cNvSpPr>
          <p:nvPr>
            <p:ph type="body" idx="4"/>
          </p:nvPr>
        </p:nvSpPr>
        <p:spPr>
          <a:xfrm>
            <a:off x="4863525" y="1901825"/>
            <a:ext cx="6492000" cy="578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a:t>
            </a:r>
            <a:endParaRPr dirty="0"/>
          </a:p>
        </p:txBody>
      </p:sp>
      <p:sp>
        <p:nvSpPr>
          <p:cNvPr id="364" name="Brødtekst"/>
          <p:cNvSpPr txBox="1">
            <a:spLocks noGrp="1"/>
          </p:cNvSpPr>
          <p:nvPr>
            <p:ph type="body" idx="2"/>
          </p:nvPr>
        </p:nvSpPr>
        <p:spPr>
          <a:xfrm>
            <a:off x="4863525" y="2437897"/>
            <a:ext cx="6490200" cy="3739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dirty="0">
                <a:solidFill>
                  <a:srgbClr val="540C08"/>
                </a:solidFill>
              </a:rPr>
              <a:t>Hovedavtalen gir arbeidstakere, via tillitsvalgte, rett til medbestemmelse </a:t>
            </a:r>
            <a:r>
              <a:rPr lang="nb-NO" dirty="0">
                <a:solidFill>
                  <a:srgbClr val="540C08"/>
                </a:solidFill>
              </a:rPr>
              <a:t>på</a:t>
            </a:r>
            <a:r>
              <a:rPr lang="no-NO" dirty="0">
                <a:solidFill>
                  <a:srgbClr val="540C08"/>
                </a:solidFill>
              </a:rPr>
              <a:t> egen arbeidssituasjon. Samtidig har arbeidsgiver rett til å organisere, lede, kontrollere og fordele arbeidet gjennom styringsretten. Det kan være ulike oppfatninger om hva som er en god balanse mellom styringsrett og medbestemmelse.</a:t>
            </a:r>
            <a:endParaRPr dirty="0"/>
          </a:p>
          <a:p>
            <a:pPr marL="0" lvl="0" indent="0" algn="l" rtl="0">
              <a:lnSpc>
                <a:spcPct val="150000"/>
              </a:lnSpc>
              <a:spcBef>
                <a:spcPts val="1000"/>
              </a:spcBef>
              <a:spcAft>
                <a:spcPts val="0"/>
              </a:spcAft>
              <a:buClr>
                <a:srgbClr val="FFFFFF"/>
              </a:buClr>
              <a:buSzPts val="1200"/>
              <a:buNone/>
            </a:pPr>
            <a:r>
              <a:rPr lang="no-NO" u="sng" dirty="0"/>
              <a:t>Nåsituasjon</a:t>
            </a:r>
            <a:r>
              <a:rPr lang="no-NO" dirty="0"/>
              <a:t>: Har det vært tilfeller hvor dere ikke har vært enige om balansen mellom styringsrett og medbestemmelse? Hva tror dere er årsakene til denne uenigheten, og kunne den vært unngått?</a:t>
            </a:r>
            <a:endParaRPr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Hvordan kan dere tidlig identifisere saker der det oppstår uenighet om balansen mellom styringsrett og medbestemmelse? Hvordan kan dere legge til rette for et mest mulig konstruktivt samarbeid dersom balansen mellom styringsrett og medbestemmelse er uklar? </a:t>
            </a:r>
            <a:endParaRPr dirty="0"/>
          </a:p>
        </p:txBody>
      </p:sp>
      <p:pic>
        <p:nvPicPr>
          <p:cNvPr id="368" name="Illustrasjon av menneske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6075" y="2833630"/>
            <a:ext cx="3161502" cy="28111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6"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21</a:t>
            </a:fld>
            <a:endParaRPr/>
          </a:p>
        </p:txBody>
      </p:sp>
      <p:sp>
        <p:nvSpPr>
          <p:cNvPr id="375"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Rolleforståelse</a:t>
            </a:r>
            <a:endParaRPr dirty="0"/>
          </a:p>
        </p:txBody>
      </p:sp>
      <p:sp>
        <p:nvSpPr>
          <p:cNvPr id="373" name="Rosa boks">
            <a:extLst>
              <a:ext uri="{C183D7F6-B498-43B3-948B-1728B52AA6E4}">
                <adec:decorative xmlns:adec="http://schemas.microsoft.com/office/drawing/2017/decorative" val="1"/>
              </a:ext>
            </a:extLst>
          </p:cNvPr>
          <p:cNvSpPr/>
          <p:nvPr/>
        </p:nvSpPr>
        <p:spPr>
          <a:xfrm>
            <a:off x="4737675" y="1761700"/>
            <a:ext cx="6738300" cy="4347600"/>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sp>
        <p:nvSpPr>
          <p:cNvPr id="377" name="Underoverskrift"/>
          <p:cNvSpPr txBox="1">
            <a:spLocks noGrp="1"/>
          </p:cNvSpPr>
          <p:nvPr>
            <p:ph type="body" idx="4"/>
          </p:nvPr>
        </p:nvSpPr>
        <p:spPr>
          <a:xfrm>
            <a:off x="4863525" y="1901825"/>
            <a:ext cx="6492000" cy="578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a:t>
            </a:r>
            <a:endParaRPr dirty="0"/>
          </a:p>
        </p:txBody>
      </p:sp>
      <p:sp>
        <p:nvSpPr>
          <p:cNvPr id="374" name="Brødtekst"/>
          <p:cNvSpPr txBox="1">
            <a:spLocks noGrp="1"/>
          </p:cNvSpPr>
          <p:nvPr>
            <p:ph type="body" idx="2"/>
          </p:nvPr>
        </p:nvSpPr>
        <p:spPr>
          <a:xfrm>
            <a:off x="4863525" y="2437897"/>
            <a:ext cx="6490200" cy="3739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dirty="0">
                <a:solidFill>
                  <a:srgbClr val="540C08"/>
                </a:solidFill>
              </a:rPr>
              <a:t>Arbeidsgiver og tillitsvalgte har ulike roller og ulikt ansvar i partssamarbeidet. </a:t>
            </a:r>
            <a:r>
              <a:rPr lang="no-NO" dirty="0">
                <a:solidFill>
                  <a:srgbClr val="540C08"/>
                </a:solidFill>
                <a:latin typeface="Cambria"/>
                <a:ea typeface="Cambria"/>
                <a:cs typeface="Cambria"/>
                <a:sym typeface="Cambria"/>
              </a:rPr>
              <a:t>For virksomhetslederen, som har resultatansvaret for virksomheten, kan effektivitet og behovet for strategiske beslutninger stå sterkt. For tillitsvalgte kan hensynet til medlemmenes interesser </a:t>
            </a:r>
            <a:r>
              <a:rPr lang="no-NO" dirty="0">
                <a:solidFill>
                  <a:srgbClr val="540C08"/>
                </a:solidFill>
              </a:rPr>
              <a:t>stå sterkt</a:t>
            </a:r>
            <a:r>
              <a:rPr lang="no-NO" dirty="0">
                <a:solidFill>
                  <a:srgbClr val="540C08"/>
                </a:solidFill>
                <a:latin typeface="Cambria"/>
                <a:ea typeface="Cambria"/>
                <a:cs typeface="Cambria"/>
                <a:sym typeface="Cambria"/>
              </a:rPr>
              <a:t>. Begge parter har en felles interesse i at virksomhetens samfunnsoppdrag blir løst på best mulig måte. </a:t>
            </a:r>
            <a:endParaRPr dirty="0">
              <a:solidFill>
                <a:srgbClr val="540C08"/>
              </a:solidFill>
            </a:endParaRPr>
          </a:p>
          <a:p>
            <a:pPr marL="0" lvl="0" indent="0" algn="l" rtl="0">
              <a:lnSpc>
                <a:spcPct val="150000"/>
              </a:lnSpc>
              <a:spcBef>
                <a:spcPts val="1000"/>
              </a:spcBef>
              <a:spcAft>
                <a:spcPts val="0"/>
              </a:spcAft>
              <a:buClr>
                <a:srgbClr val="FFFFFF"/>
              </a:buClr>
              <a:buSzPts val="1200"/>
              <a:buNone/>
            </a:pPr>
            <a:r>
              <a:rPr lang="no-NO" u="sng" dirty="0"/>
              <a:t>Nåsituasjon</a:t>
            </a:r>
            <a:r>
              <a:rPr lang="no-NO" dirty="0"/>
              <a:t>: Har dere eksempler på uenighet mellom partene som skyldes manglende forståelse for at rollene til arbeidsgiver og tillitsvalgte er </a:t>
            </a:r>
            <a:r>
              <a:rPr lang="nb-NO" dirty="0"/>
              <a:t>ulike</a:t>
            </a:r>
            <a:r>
              <a:rPr lang="no-NO" dirty="0"/>
              <a:t>? </a:t>
            </a:r>
            <a:endParaRPr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Hvordan kan dere sikre at begge parter har en god forståelse for hverandres roller? Hvordan kan dere identifisere og håndtere uenigheter som beror på manglende rolleforståelse?</a:t>
            </a:r>
            <a:endParaRPr dirty="0"/>
          </a:p>
        </p:txBody>
      </p:sp>
      <p:pic>
        <p:nvPicPr>
          <p:cNvPr id="378" name="Illustrasjon av menneske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6075" y="2833630"/>
            <a:ext cx="3161502" cy="28111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6"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22</a:t>
            </a:fld>
            <a:endParaRPr/>
          </a:p>
        </p:txBody>
      </p:sp>
      <p:sp>
        <p:nvSpPr>
          <p:cNvPr id="385"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Evaluering og utvikling av partssamarbeidet</a:t>
            </a:r>
            <a:endParaRPr dirty="0"/>
          </a:p>
        </p:txBody>
      </p:sp>
      <p:sp>
        <p:nvSpPr>
          <p:cNvPr id="383" name="Rosa boks">
            <a:extLst>
              <a:ext uri="{C183D7F6-B498-43B3-948B-1728B52AA6E4}">
                <adec:decorative xmlns:adec="http://schemas.microsoft.com/office/drawing/2017/decorative" val="1"/>
              </a:ext>
            </a:extLst>
          </p:cNvPr>
          <p:cNvSpPr/>
          <p:nvPr/>
        </p:nvSpPr>
        <p:spPr>
          <a:xfrm>
            <a:off x="4737675" y="1761700"/>
            <a:ext cx="6738300" cy="4347600"/>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sp>
        <p:nvSpPr>
          <p:cNvPr id="387" name="Underoverskrift"/>
          <p:cNvSpPr txBox="1">
            <a:spLocks noGrp="1"/>
          </p:cNvSpPr>
          <p:nvPr>
            <p:ph type="body" idx="4"/>
          </p:nvPr>
        </p:nvSpPr>
        <p:spPr>
          <a:xfrm>
            <a:off x="4863525" y="1901825"/>
            <a:ext cx="6492000" cy="578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Refleksjonsoppgave</a:t>
            </a:r>
            <a:endParaRPr dirty="0"/>
          </a:p>
        </p:txBody>
      </p:sp>
      <p:sp>
        <p:nvSpPr>
          <p:cNvPr id="384" name="Brødtekst"/>
          <p:cNvSpPr txBox="1">
            <a:spLocks noGrp="1"/>
          </p:cNvSpPr>
          <p:nvPr>
            <p:ph type="body" idx="2"/>
          </p:nvPr>
        </p:nvSpPr>
        <p:spPr>
          <a:xfrm>
            <a:off x="4863525" y="2437897"/>
            <a:ext cx="6490200" cy="3739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dirty="0"/>
              <a:t>Det skal gjennomføres minst ett årlig evalueringsmøte mellom partene i virksomheten. I møtet bør dere identifisere tiltak for å bevare og forbedre partssamarbeidet fremover. I disse møtene kan man blant annet komme inn på følgende temaer:</a:t>
            </a:r>
            <a:endParaRPr dirty="0"/>
          </a:p>
          <a:p>
            <a:pPr marL="0" lvl="0" indent="0" algn="l" rtl="0">
              <a:lnSpc>
                <a:spcPct val="150000"/>
              </a:lnSpc>
              <a:spcBef>
                <a:spcPts val="1000"/>
              </a:spcBef>
              <a:spcAft>
                <a:spcPts val="0"/>
              </a:spcAft>
              <a:buClr>
                <a:srgbClr val="FFFFFF"/>
              </a:buClr>
              <a:buSzPts val="1200"/>
              <a:buNone/>
            </a:pPr>
            <a:r>
              <a:rPr lang="no-NO" u="sng" dirty="0"/>
              <a:t>Nåsituasjon</a:t>
            </a:r>
            <a:r>
              <a:rPr lang="no-NO" dirty="0"/>
              <a:t>: Har dere god kjennskap til lov- og avtaleverk? Har dere faste møter? Mottar dere møtepapirer i tilstrekkelig tid i forkant? Har dere avklart fullmakter og hvem som skal delta på møtene?</a:t>
            </a:r>
            <a:endParaRPr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Hvilke mål har dere for samarbeidet? Hvilke forventninger har dere til egen rolle og den andre partens rolle?</a:t>
            </a:r>
            <a:r>
              <a:rPr lang="no-NO" dirty="0"/>
              <a:t> </a:t>
            </a:r>
            <a:r>
              <a:rPr lang="no-NO" dirty="0">
                <a:latin typeface="Cambria"/>
                <a:ea typeface="Cambria"/>
                <a:cs typeface="Cambria"/>
                <a:sym typeface="Cambria"/>
              </a:rPr>
              <a:t>Hva er de viktigste sakene dere skal samarbeide om? Hvilke samarbeidsarenaer ønsker dere å ha? Hvordan skal samarbeidet være på disse arenaene?</a:t>
            </a:r>
            <a:endParaRPr dirty="0"/>
          </a:p>
          <a:p>
            <a:pPr marL="0" lvl="0" indent="0" algn="l" rtl="0">
              <a:lnSpc>
                <a:spcPct val="150000"/>
              </a:lnSpc>
              <a:spcBef>
                <a:spcPts val="1000"/>
              </a:spcBef>
              <a:spcAft>
                <a:spcPts val="0"/>
              </a:spcAft>
              <a:buClr>
                <a:srgbClr val="FFFFFF"/>
              </a:buClr>
              <a:buSzPts val="1200"/>
              <a:buNone/>
            </a:pPr>
            <a:endParaRPr dirty="0"/>
          </a:p>
        </p:txBody>
      </p:sp>
      <p:pic>
        <p:nvPicPr>
          <p:cNvPr id="388" name="Illustrasjon av menneske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6075" y="2833630"/>
            <a:ext cx="3161502" cy="28111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Overskrift"/>
          <p:cNvSpPr txBox="1">
            <a:spLocks noGrp="1"/>
          </p:cNvSpPr>
          <p:nvPr>
            <p:ph type="title"/>
          </p:nvPr>
        </p:nvSpPr>
        <p:spPr>
          <a:xfrm>
            <a:off x="831850" y="1280160"/>
            <a:ext cx="6861561" cy="25839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4000"/>
              <a:buFont typeface="Tahoma"/>
              <a:buNone/>
            </a:pPr>
            <a:r>
              <a:rPr lang="no-NO" sz="3600" b="1" i="1" dirty="0"/>
              <a:t>Kilder og lenker</a:t>
            </a:r>
            <a:endParaRP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24</a:t>
            </a:fld>
            <a:endParaRPr/>
          </a:p>
        </p:txBody>
      </p:sp>
      <p:sp>
        <p:nvSpPr>
          <p:cNvPr id="401" name="Overskrift"/>
          <p:cNvSpPr txBox="1">
            <a:spLocks noGrp="1"/>
          </p:cNvSpPr>
          <p:nvPr>
            <p:ph type="title"/>
          </p:nvPr>
        </p:nvSpPr>
        <p:spPr>
          <a:xfrm>
            <a:off x="838200" y="213925"/>
            <a:ext cx="10515600" cy="118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Tahoma"/>
              <a:buNone/>
            </a:pPr>
            <a:r>
              <a:rPr lang="no-NO" dirty="0"/>
              <a:t>Mer informasjon om partssamarbeid og medbestemmelse</a:t>
            </a:r>
            <a:endParaRPr sz="4000" dirty="0"/>
          </a:p>
        </p:txBody>
      </p:sp>
      <p:sp>
        <p:nvSpPr>
          <p:cNvPr id="400" name="Brødtekst"/>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r>
              <a:rPr lang="no-NO" sz="1400" b="1" dirty="0"/>
              <a:t>Lenker:</a:t>
            </a:r>
            <a:endParaRPr sz="1400" b="1" dirty="0"/>
          </a:p>
          <a:p>
            <a:pPr marL="457200" lvl="0" indent="-330200" algn="l" rtl="0">
              <a:lnSpc>
                <a:spcPct val="150000"/>
              </a:lnSpc>
              <a:spcBef>
                <a:spcPts val="1000"/>
              </a:spcBef>
              <a:spcAft>
                <a:spcPts val="0"/>
              </a:spcAft>
              <a:buSzPts val="1600"/>
              <a:buChar char="●"/>
            </a:pPr>
            <a:r>
              <a:rPr lang="no-NO" sz="1400" u="sng" dirty="0">
                <a:solidFill>
                  <a:schemeClr val="hlink"/>
                </a:solidFill>
                <a:hlinkClick r:id="rId3"/>
              </a:rPr>
              <a:t>Hovedavtalen - de formelle reglene for partssamarbeid</a:t>
            </a:r>
            <a:r>
              <a:rPr lang="no-NO" sz="1400" u="sng" dirty="0">
                <a:solidFill>
                  <a:schemeClr val="hlink"/>
                </a:solidFill>
              </a:rPr>
              <a:t>et i staten</a:t>
            </a:r>
            <a:endParaRPr sz="1400" dirty="0"/>
          </a:p>
          <a:p>
            <a:pPr marL="457200" lvl="0" indent="-330200" algn="l" rtl="0">
              <a:lnSpc>
                <a:spcPct val="150000"/>
              </a:lnSpc>
              <a:spcBef>
                <a:spcPts val="0"/>
              </a:spcBef>
              <a:spcAft>
                <a:spcPts val="0"/>
              </a:spcAft>
              <a:buSzPts val="1600"/>
              <a:buChar char="●"/>
            </a:pPr>
            <a:r>
              <a:rPr lang="no-NO" sz="1400" u="sng" dirty="0">
                <a:solidFill>
                  <a:schemeClr val="hlink"/>
                </a:solidFill>
                <a:hlinkClick r:id="rId4"/>
              </a:rPr>
              <a:t>Statens arbeidsgiverportal - nyttig informasjon for arbeidsgivere, ledere og HR i staten</a:t>
            </a:r>
            <a:endParaRPr sz="1400" dirty="0"/>
          </a:p>
          <a:p>
            <a:pPr marL="457200" lvl="0" indent="-330200" algn="l" rtl="0">
              <a:lnSpc>
                <a:spcPct val="150000"/>
              </a:lnSpc>
              <a:spcBef>
                <a:spcPts val="0"/>
              </a:spcBef>
              <a:spcAft>
                <a:spcPts val="0"/>
              </a:spcAft>
              <a:buSzPts val="1600"/>
              <a:buChar char="●"/>
            </a:pPr>
            <a:r>
              <a:rPr lang="no-NO" sz="1400" u="sng" dirty="0">
                <a:solidFill>
                  <a:schemeClr val="hlink"/>
                </a:solidFill>
                <a:hlinkClick r:id="rId5"/>
              </a:rPr>
              <a:t>Nettkurs om samarbeid og medbestemmelse - for både ledere og tillitsvalgte</a:t>
            </a: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3</a:t>
            </a:fld>
            <a:endParaRPr/>
          </a:p>
        </p:txBody>
      </p:sp>
      <p:sp>
        <p:nvSpPr>
          <p:cNvPr id="215"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Innhold</a:t>
            </a:r>
            <a:endParaRPr dirty="0"/>
          </a:p>
        </p:txBody>
      </p:sp>
      <p:sp>
        <p:nvSpPr>
          <p:cNvPr id="214" name="Brødtekst 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b="1" dirty="0">
                <a:latin typeface="Cambria"/>
                <a:ea typeface="Cambria"/>
                <a:cs typeface="Cambria"/>
                <a:sym typeface="Cambria"/>
              </a:rPr>
              <a:t>Kapittel 1 - Hvorfor har vi medbestemmelse?</a:t>
            </a:r>
            <a:endParaRPr dirty="0">
              <a:latin typeface="Cambria"/>
              <a:ea typeface="Cambria"/>
              <a:cs typeface="Cambria"/>
              <a:sym typeface="Cambria"/>
            </a:endParaRPr>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Den norske modellen</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Hovedavtalen </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Hvem er partene?</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Medbestemmelse i lov</a:t>
            </a:r>
            <a:r>
              <a:rPr lang="nb-NO" dirty="0">
                <a:latin typeface="Cambria"/>
                <a:ea typeface="Cambria"/>
                <a:cs typeface="Cambria"/>
                <a:sym typeface="Cambria"/>
              </a:rPr>
              <a:t>-</a:t>
            </a:r>
            <a:r>
              <a:rPr lang="no-NO" dirty="0">
                <a:latin typeface="Cambria"/>
                <a:ea typeface="Cambria"/>
                <a:cs typeface="Cambria"/>
                <a:sym typeface="Cambria"/>
              </a:rPr>
              <a:t> og avtaleverk</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De ulike rollene i partssamarbeidet i virksomheten</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Rolleforståelse</a:t>
            </a:r>
            <a:endParaRPr dirty="0"/>
          </a:p>
          <a:p>
            <a:pPr marL="0" lvl="0" indent="0" algn="l" rtl="0">
              <a:lnSpc>
                <a:spcPct val="150000"/>
              </a:lnSpc>
              <a:spcBef>
                <a:spcPts val="1000"/>
              </a:spcBef>
              <a:spcAft>
                <a:spcPts val="0"/>
              </a:spcAft>
              <a:buClr>
                <a:schemeClr val="dk1"/>
              </a:buClr>
              <a:buSzPts val="1200"/>
              <a:buNone/>
            </a:pPr>
            <a:r>
              <a:rPr lang="no-NO" b="1" dirty="0">
                <a:latin typeface="Cambria"/>
                <a:ea typeface="Cambria"/>
                <a:cs typeface="Cambria"/>
                <a:sym typeface="Cambria"/>
              </a:rPr>
              <a:t>Kapittel 2 - Samarbeidskompetanse og medbestemmelse i praksis</a:t>
            </a:r>
            <a:endParaRPr dirty="0">
              <a:latin typeface="Cambria"/>
              <a:ea typeface="Cambria"/>
              <a:cs typeface="Cambria"/>
              <a:sym typeface="Cambria"/>
            </a:endParaRPr>
          </a:p>
          <a:p>
            <a:pPr marL="171450" lvl="0" indent="-171450" algn="l" rtl="0">
              <a:lnSpc>
                <a:spcPct val="150000"/>
              </a:lnSpc>
              <a:spcBef>
                <a:spcPts val="500"/>
              </a:spcBef>
              <a:spcAft>
                <a:spcPts val="0"/>
              </a:spcAft>
              <a:buSzPts val="1200"/>
              <a:buFont typeface="Arial"/>
              <a:buChar char="•"/>
            </a:pPr>
            <a:r>
              <a:rPr lang="no-NO" dirty="0"/>
              <a:t>Forutsetninger for et godt partssamarbeid</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Arbeidsgivers styringsrett</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Forskjellige </a:t>
            </a:r>
            <a:r>
              <a:rPr lang="no-NO" dirty="0"/>
              <a:t>f</a:t>
            </a:r>
            <a:r>
              <a:rPr lang="no-NO" dirty="0">
                <a:latin typeface="Cambria"/>
                <a:ea typeface="Cambria"/>
                <a:cs typeface="Cambria"/>
                <a:sym typeface="Cambria"/>
              </a:rPr>
              <a:t>ormer for medbestemmelse</a:t>
            </a:r>
            <a:endParaRPr dirty="0"/>
          </a:p>
          <a:p>
            <a:pPr marL="171450" lvl="0" indent="-171450" algn="l" rtl="0">
              <a:lnSpc>
                <a:spcPct val="150000"/>
              </a:lnSpc>
              <a:spcBef>
                <a:spcPts val="500"/>
              </a:spcBef>
              <a:spcAft>
                <a:spcPts val="0"/>
              </a:spcAft>
              <a:buClr>
                <a:schemeClr val="dk1"/>
              </a:buClr>
              <a:buSzPts val="1200"/>
              <a:buFont typeface="Arial"/>
              <a:buChar char="•"/>
            </a:pPr>
            <a:r>
              <a:rPr lang="no-NO" dirty="0">
                <a:latin typeface="Cambria"/>
                <a:ea typeface="Cambria"/>
                <a:cs typeface="Cambria"/>
                <a:sym typeface="Cambria"/>
              </a:rPr>
              <a:t>Evaluering av partssamarbeidet</a:t>
            </a:r>
            <a:endParaRPr dirty="0"/>
          </a:p>
        </p:txBody>
      </p:sp>
      <p:sp>
        <p:nvSpPr>
          <p:cNvPr id="213" name="Brødtekst 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b="1" dirty="0">
                <a:latin typeface="Cambria"/>
                <a:ea typeface="Cambria"/>
                <a:cs typeface="Cambria"/>
                <a:sym typeface="Cambria"/>
              </a:rPr>
              <a:t>Kapittel 3 – Refleksjonsoppgaver</a:t>
            </a:r>
            <a:endParaRPr dirty="0"/>
          </a:p>
          <a:p>
            <a:pPr marL="171450" lvl="0" indent="-171450" algn="l" rtl="0">
              <a:lnSpc>
                <a:spcPct val="150000"/>
              </a:lnSpc>
              <a:spcBef>
                <a:spcPts val="500"/>
              </a:spcBef>
              <a:spcAft>
                <a:spcPts val="0"/>
              </a:spcAft>
              <a:buClr>
                <a:schemeClr val="dk1"/>
              </a:buClr>
              <a:buSzPts val="1200"/>
              <a:buChar char="•"/>
            </a:pPr>
            <a:r>
              <a:rPr lang="no-NO" dirty="0">
                <a:latin typeface="Cambria"/>
                <a:ea typeface="Cambria"/>
                <a:cs typeface="Cambria"/>
                <a:sym typeface="Cambria"/>
              </a:rPr>
              <a:t>Likeverdige parter og reell medbestemmelse</a:t>
            </a:r>
            <a:endParaRPr dirty="0"/>
          </a:p>
          <a:p>
            <a:pPr marL="171450" lvl="0" indent="-171450" algn="l" rtl="0">
              <a:lnSpc>
                <a:spcPct val="150000"/>
              </a:lnSpc>
              <a:spcBef>
                <a:spcPts val="500"/>
              </a:spcBef>
              <a:spcAft>
                <a:spcPts val="0"/>
              </a:spcAft>
              <a:buClr>
                <a:schemeClr val="dk1"/>
              </a:buClr>
              <a:buSzPts val="1200"/>
              <a:buChar char="•"/>
            </a:pPr>
            <a:r>
              <a:rPr lang="no-NO" dirty="0">
                <a:latin typeface="Cambria"/>
                <a:ea typeface="Cambria"/>
                <a:cs typeface="Cambria"/>
                <a:sym typeface="Cambria"/>
              </a:rPr>
              <a:t>Samarbeider vi om de riktige sakene?</a:t>
            </a:r>
            <a:endParaRPr dirty="0"/>
          </a:p>
          <a:p>
            <a:pPr marL="171450" lvl="0" indent="-171450" algn="l" rtl="0">
              <a:lnSpc>
                <a:spcPct val="150000"/>
              </a:lnSpc>
              <a:spcBef>
                <a:spcPts val="500"/>
              </a:spcBef>
              <a:spcAft>
                <a:spcPts val="0"/>
              </a:spcAft>
              <a:buClr>
                <a:schemeClr val="dk1"/>
              </a:buClr>
              <a:buSzPts val="1200"/>
              <a:buChar char="•"/>
            </a:pPr>
            <a:r>
              <a:rPr lang="no-NO" dirty="0">
                <a:latin typeface="Cambria"/>
                <a:ea typeface="Cambria"/>
                <a:cs typeface="Cambria"/>
                <a:sym typeface="Cambria"/>
              </a:rPr>
              <a:t>Balansen mellom arbeidsgivers styringsrett og medbestemmelse</a:t>
            </a:r>
            <a:endParaRPr dirty="0"/>
          </a:p>
          <a:p>
            <a:pPr marL="171450" lvl="0" indent="-171450" algn="l" rtl="0">
              <a:lnSpc>
                <a:spcPct val="150000"/>
              </a:lnSpc>
              <a:spcBef>
                <a:spcPts val="500"/>
              </a:spcBef>
              <a:spcAft>
                <a:spcPts val="0"/>
              </a:spcAft>
              <a:buClr>
                <a:schemeClr val="dk1"/>
              </a:buClr>
              <a:buSzPts val="1200"/>
              <a:buChar char="•"/>
            </a:pPr>
            <a:r>
              <a:rPr lang="no-NO" dirty="0">
                <a:latin typeface="Cambria"/>
                <a:ea typeface="Cambria"/>
                <a:cs typeface="Cambria"/>
                <a:sym typeface="Cambria"/>
              </a:rPr>
              <a:t>Rolleforståelse</a:t>
            </a:r>
            <a:endParaRPr dirty="0">
              <a:latin typeface="Cambria"/>
              <a:ea typeface="Cambria"/>
              <a:cs typeface="Cambria"/>
              <a:sym typeface="Cambria"/>
            </a:endParaRPr>
          </a:p>
          <a:p>
            <a:pPr marL="171450" lvl="0" indent="-171450" algn="l" rtl="0">
              <a:lnSpc>
                <a:spcPct val="150000"/>
              </a:lnSpc>
              <a:spcBef>
                <a:spcPts val="500"/>
              </a:spcBef>
              <a:spcAft>
                <a:spcPts val="0"/>
              </a:spcAft>
              <a:buSzPts val="1200"/>
              <a:buFont typeface="Arial"/>
              <a:buChar char="•"/>
            </a:pPr>
            <a:r>
              <a:rPr lang="no-NO" dirty="0">
                <a:latin typeface="Cambria"/>
                <a:ea typeface="Cambria"/>
                <a:cs typeface="Cambria"/>
                <a:sym typeface="Cambria"/>
              </a:rPr>
              <a:t>Evaluering og utvikling av partssamarbeidet</a:t>
            </a:r>
            <a:endParaRPr dirty="0"/>
          </a:p>
          <a:p>
            <a:pPr marL="0" lvl="0" indent="0" algn="l" rtl="0">
              <a:lnSpc>
                <a:spcPct val="150000"/>
              </a:lnSpc>
              <a:spcBef>
                <a:spcPts val="1000"/>
              </a:spcBef>
              <a:spcAft>
                <a:spcPts val="0"/>
              </a:spcAft>
              <a:buClr>
                <a:schemeClr val="dk1"/>
              </a:buClr>
              <a:buSzPts val="1200"/>
              <a:buNone/>
            </a:pPr>
            <a:endParaRPr dirty="0"/>
          </a:p>
          <a:p>
            <a:pPr marL="0" lvl="0" indent="0" algn="l" rtl="0">
              <a:lnSpc>
                <a:spcPct val="150000"/>
              </a:lnSpc>
              <a:spcBef>
                <a:spcPts val="500"/>
              </a:spcBef>
              <a:spcAft>
                <a:spcPts val="0"/>
              </a:spcAft>
              <a:buClr>
                <a:schemeClr val="dk1"/>
              </a:buClr>
              <a:buSzPts val="1200"/>
              <a:buNone/>
            </a:pPr>
            <a:r>
              <a:rPr lang="no-NO" b="1" dirty="0">
                <a:latin typeface="Cambria"/>
                <a:ea typeface="Cambria"/>
                <a:cs typeface="Cambria"/>
                <a:sym typeface="Cambria"/>
              </a:rPr>
              <a:t>Kilder og lenker</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Overskrift"/>
          <p:cNvSpPr txBox="1">
            <a:spLocks noGrp="1"/>
          </p:cNvSpPr>
          <p:nvPr>
            <p:ph type="title"/>
          </p:nvPr>
        </p:nvSpPr>
        <p:spPr>
          <a:xfrm>
            <a:off x="831850" y="498902"/>
            <a:ext cx="6861600" cy="2583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chemeClr val="dk1"/>
              </a:buClr>
              <a:buSzPct val="100000"/>
              <a:buFont typeface="Tahoma"/>
              <a:buNone/>
            </a:pPr>
            <a:r>
              <a:rPr lang="no-NO" dirty="0"/>
              <a:t>Kapittel 1</a:t>
            </a:r>
            <a:br>
              <a:rPr lang="no-NO" dirty="0"/>
            </a:br>
            <a:r>
              <a:rPr lang="no-NO" b="1" dirty="0"/>
              <a:t>Hvorfor har vi medbestemmelse?</a:t>
            </a:r>
            <a:endParaRPr dirty="0"/>
          </a:p>
        </p:txBody>
      </p:sp>
      <p:sp>
        <p:nvSpPr>
          <p:cNvPr id="221" name="Brødtekst"/>
          <p:cNvSpPr txBox="1">
            <a:spLocks noGrp="1"/>
          </p:cNvSpPr>
          <p:nvPr>
            <p:ph type="body" idx="1"/>
          </p:nvPr>
        </p:nvSpPr>
        <p:spPr>
          <a:xfrm>
            <a:off x="831850" y="3254310"/>
            <a:ext cx="6867900" cy="2583900"/>
          </a:xfrm>
          <a:prstGeom prst="rect">
            <a:avLst/>
          </a:prstGeom>
          <a:noFill/>
          <a:ln>
            <a:noFill/>
          </a:ln>
        </p:spPr>
        <p:txBody>
          <a:bodyPr spcFirstLastPara="1" wrap="square" lIns="91425" tIns="45700" rIns="91425" bIns="45700" anchor="t" anchorCtr="0">
            <a:noAutofit/>
          </a:bodyPr>
          <a:lstStyle/>
          <a:p>
            <a:pPr marL="285750" lvl="0" indent="-285750" algn="l" rtl="0">
              <a:lnSpc>
                <a:spcPct val="140000"/>
              </a:lnSpc>
              <a:spcBef>
                <a:spcPts val="0"/>
              </a:spcBef>
              <a:spcAft>
                <a:spcPts val="0"/>
              </a:spcAft>
              <a:buClr>
                <a:schemeClr val="dk1"/>
              </a:buClr>
              <a:buSzPts val="1400"/>
              <a:buChar char="•"/>
            </a:pPr>
            <a:r>
              <a:rPr lang="no-NO" dirty="0">
                <a:latin typeface="Cambria"/>
                <a:ea typeface="Cambria"/>
                <a:cs typeface="Cambria"/>
                <a:sym typeface="Cambria"/>
              </a:rPr>
              <a:t>Den norske modellen</a:t>
            </a:r>
            <a:endParaRPr dirty="0"/>
          </a:p>
          <a:p>
            <a:pPr marL="285750" lvl="0" indent="-285750" algn="l" rtl="0">
              <a:lnSpc>
                <a:spcPct val="140000"/>
              </a:lnSpc>
              <a:spcBef>
                <a:spcPts val="1000"/>
              </a:spcBef>
              <a:spcAft>
                <a:spcPts val="0"/>
              </a:spcAft>
              <a:buClr>
                <a:schemeClr val="dk1"/>
              </a:buClr>
              <a:buSzPts val="1400"/>
              <a:buChar char="•"/>
            </a:pPr>
            <a:r>
              <a:rPr lang="no-NO" dirty="0">
                <a:latin typeface="Cambria"/>
                <a:ea typeface="Cambria"/>
                <a:cs typeface="Cambria"/>
                <a:sym typeface="Cambria"/>
              </a:rPr>
              <a:t>Hovedavtalen </a:t>
            </a:r>
            <a:endParaRPr dirty="0"/>
          </a:p>
          <a:p>
            <a:pPr marL="285750" lvl="0" indent="-285750" algn="l" rtl="0">
              <a:lnSpc>
                <a:spcPct val="140000"/>
              </a:lnSpc>
              <a:spcBef>
                <a:spcPts val="1000"/>
              </a:spcBef>
              <a:spcAft>
                <a:spcPts val="0"/>
              </a:spcAft>
              <a:buClr>
                <a:schemeClr val="dk1"/>
              </a:buClr>
              <a:buSzPts val="1400"/>
              <a:buChar char="•"/>
            </a:pPr>
            <a:r>
              <a:rPr lang="no-NO" dirty="0">
                <a:latin typeface="Cambria"/>
                <a:ea typeface="Cambria"/>
                <a:cs typeface="Cambria"/>
                <a:sym typeface="Cambria"/>
              </a:rPr>
              <a:t>Hvem er partene?</a:t>
            </a:r>
            <a:endParaRPr dirty="0"/>
          </a:p>
          <a:p>
            <a:pPr marL="285750" lvl="0" indent="-285750" algn="l" rtl="0">
              <a:lnSpc>
                <a:spcPct val="140000"/>
              </a:lnSpc>
              <a:spcBef>
                <a:spcPts val="1000"/>
              </a:spcBef>
              <a:spcAft>
                <a:spcPts val="0"/>
              </a:spcAft>
              <a:buClr>
                <a:schemeClr val="dk1"/>
              </a:buClr>
              <a:buSzPts val="1400"/>
              <a:buChar char="•"/>
            </a:pPr>
            <a:r>
              <a:rPr lang="no-NO" dirty="0">
                <a:latin typeface="Cambria"/>
                <a:ea typeface="Cambria"/>
                <a:cs typeface="Cambria"/>
                <a:sym typeface="Cambria"/>
              </a:rPr>
              <a:t>Medbestemmelse i lov</a:t>
            </a:r>
            <a:r>
              <a:rPr lang="nb-NO" dirty="0">
                <a:latin typeface="Cambria"/>
                <a:ea typeface="Cambria"/>
                <a:cs typeface="Cambria"/>
                <a:sym typeface="Cambria"/>
              </a:rPr>
              <a:t>-</a:t>
            </a:r>
            <a:r>
              <a:rPr lang="no-NO" dirty="0">
                <a:latin typeface="Cambria"/>
                <a:ea typeface="Cambria"/>
                <a:cs typeface="Cambria"/>
                <a:sym typeface="Cambria"/>
              </a:rPr>
              <a:t> og avtaleverk</a:t>
            </a:r>
            <a:endParaRPr dirty="0"/>
          </a:p>
          <a:p>
            <a:pPr marL="285750" lvl="0" indent="-285750" algn="l" rtl="0">
              <a:lnSpc>
                <a:spcPct val="150000"/>
              </a:lnSpc>
              <a:spcBef>
                <a:spcPts val="1000"/>
              </a:spcBef>
              <a:spcAft>
                <a:spcPts val="0"/>
              </a:spcAft>
              <a:buClr>
                <a:schemeClr val="dk1"/>
              </a:buClr>
              <a:buSzPts val="1400"/>
              <a:buFont typeface="Arial"/>
              <a:buChar char="•"/>
            </a:pPr>
            <a:r>
              <a:rPr lang="no-NO" dirty="0">
                <a:latin typeface="Cambria"/>
                <a:ea typeface="Cambria"/>
                <a:cs typeface="Cambria"/>
                <a:sym typeface="Cambria"/>
              </a:rPr>
              <a:t>De ulike rollene i partssamarbeidet i virksomheten</a:t>
            </a:r>
            <a:endParaRPr dirty="0"/>
          </a:p>
          <a:p>
            <a:pPr marL="285750" lvl="0" indent="-285750" algn="l" rtl="0">
              <a:lnSpc>
                <a:spcPct val="150000"/>
              </a:lnSpc>
              <a:spcBef>
                <a:spcPts val="1000"/>
              </a:spcBef>
              <a:spcAft>
                <a:spcPts val="0"/>
              </a:spcAft>
              <a:buClr>
                <a:schemeClr val="dk1"/>
              </a:buClr>
              <a:buSzPts val="1400"/>
              <a:buFont typeface="Arial"/>
              <a:buChar char="•"/>
            </a:pPr>
            <a:r>
              <a:rPr lang="no-NO" dirty="0">
                <a:latin typeface="Cambria"/>
                <a:ea typeface="Cambria"/>
                <a:cs typeface="Cambria"/>
                <a:sym typeface="Cambria"/>
              </a:rPr>
              <a:t>Rolleforståelse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5</a:t>
            </a:fld>
            <a:endParaRPr/>
          </a:p>
        </p:txBody>
      </p:sp>
      <p:sp>
        <p:nvSpPr>
          <p:cNvPr id="230"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Den norske modellen</a:t>
            </a:r>
            <a:endParaRPr dirty="0"/>
          </a:p>
        </p:txBody>
      </p:sp>
      <p:sp>
        <p:nvSpPr>
          <p:cNvPr id="229" name="Underoverskrift"/>
          <p:cNvSpPr txBox="1">
            <a:spLocks noGrp="1"/>
          </p:cNvSpPr>
          <p:nvPr>
            <p:ph type="body" idx="3"/>
          </p:nvPr>
        </p:nvSpPr>
        <p:spPr>
          <a:xfrm>
            <a:off x="839788" y="1825625"/>
            <a:ext cx="5180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Den norske modellen er en grunnstein i velferdsstaten </a:t>
            </a:r>
            <a:endParaRPr dirty="0"/>
          </a:p>
        </p:txBody>
      </p:sp>
      <p:sp>
        <p:nvSpPr>
          <p:cNvPr id="228" name="Brødtekst"/>
          <p:cNvSpPr txBox="1">
            <a:spLocks noGrp="1"/>
          </p:cNvSpPr>
          <p:nvPr>
            <p:ph type="body" idx="1"/>
          </p:nvPr>
        </p:nvSpPr>
        <p:spPr>
          <a:xfrm>
            <a:off x="838199" y="2437895"/>
            <a:ext cx="7123043" cy="4209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no-NO" dirty="0">
                <a:latin typeface="Cambria"/>
                <a:ea typeface="Cambria"/>
                <a:cs typeface="Cambria"/>
                <a:sym typeface="Cambria"/>
              </a:rPr>
              <a:t>Den norske modellen brukes ofte som en forklaring på at Norge har lykkes med å kombinere en jevn inntektsfordeling med høy gjennomsnittlig levestandard, solid økonomisk vekst og makroøkonomisk stabilitet. Den norske modellen blir også trukket frem som en viktig faktor for å forklare </a:t>
            </a:r>
            <a:r>
              <a:rPr lang="nb-NO" dirty="0">
                <a:latin typeface="Cambria"/>
                <a:ea typeface="Cambria"/>
                <a:cs typeface="Cambria"/>
                <a:sym typeface="Cambria"/>
              </a:rPr>
              <a:t>den høye tilliten</a:t>
            </a:r>
            <a:r>
              <a:rPr lang="no-NO" dirty="0">
                <a:latin typeface="Cambria"/>
                <a:ea typeface="Cambria"/>
                <a:cs typeface="Cambria"/>
                <a:sym typeface="Cambria"/>
              </a:rPr>
              <a:t> i befolkningen. Sentrale elementer i den norske modellen er koordinert lønnsdannelse, et organisert og velfungerende arbeidsliv, velferdsordninger, kompetanse og økonomisk politikk.</a:t>
            </a:r>
            <a:endParaRPr dirty="0"/>
          </a:p>
          <a:p>
            <a:pPr marL="0" lvl="0" indent="0" algn="l" rtl="0">
              <a:spcBef>
                <a:spcPts val="1000"/>
              </a:spcBef>
              <a:spcAft>
                <a:spcPts val="0"/>
              </a:spcAft>
              <a:buClr>
                <a:schemeClr val="dk1"/>
              </a:buClr>
              <a:buSzPts val="1200"/>
              <a:buNone/>
            </a:pPr>
            <a:r>
              <a:rPr lang="no-NO" dirty="0">
                <a:latin typeface="Cambria"/>
                <a:ea typeface="Cambria"/>
                <a:cs typeface="Cambria"/>
                <a:sym typeface="Cambria"/>
              </a:rPr>
              <a:t>Samarbeidet mellom staten, arbeidstakerorganisasjoner og arbeidsgiverorganisasjoner, også kjent som </a:t>
            </a:r>
            <a:r>
              <a:rPr lang="no-NO" b="1" dirty="0">
                <a:latin typeface="Cambria"/>
                <a:ea typeface="Cambria"/>
                <a:cs typeface="Cambria"/>
                <a:sym typeface="Cambria"/>
              </a:rPr>
              <a:t>trepartssamarbeidet</a:t>
            </a:r>
            <a:r>
              <a:rPr lang="no-NO" dirty="0">
                <a:latin typeface="Cambria"/>
                <a:ea typeface="Cambria"/>
                <a:cs typeface="Cambria"/>
                <a:sym typeface="Cambria"/>
              </a:rPr>
              <a:t>, har vært en viktig drivkraft i utviklingen og vedlikeholdet av modellen. </a:t>
            </a:r>
            <a:r>
              <a:rPr lang="no-NO" sz="1200" b="0" i="0" u="none" strike="noStrike" dirty="0">
                <a:latin typeface="Cambria"/>
                <a:ea typeface="Cambria"/>
                <a:cs typeface="Cambria"/>
                <a:sym typeface="Cambria"/>
              </a:rPr>
              <a:t> De sentrale avtalene om medbestemmelse, lønns- og arbeidsvilkår i staten inngås i det som kalles for </a:t>
            </a:r>
            <a:r>
              <a:rPr lang="no-NO" sz="1200" b="1" i="0" u="none" strike="noStrike" dirty="0">
                <a:latin typeface="Cambria"/>
                <a:ea typeface="Cambria"/>
                <a:cs typeface="Cambria"/>
                <a:sym typeface="Cambria"/>
              </a:rPr>
              <a:t>topartssamarbeidet</a:t>
            </a:r>
            <a:r>
              <a:rPr lang="no-NO" sz="1200" b="0" i="0" u="none" strike="noStrike" dirty="0">
                <a:latin typeface="Cambria"/>
                <a:ea typeface="Cambria"/>
                <a:cs typeface="Cambria"/>
                <a:sym typeface="Cambria"/>
              </a:rPr>
              <a:t>, altså mellom staten og hovedsammenslutningene i staten.</a:t>
            </a:r>
            <a:r>
              <a:rPr lang="nb-NO" sz="1200" b="0" i="0" u="none" strike="noStrike" dirty="0"/>
              <a:t> </a:t>
            </a:r>
            <a:r>
              <a:rPr lang="no-NO" dirty="0">
                <a:latin typeface="Cambria"/>
                <a:ea typeface="Cambria"/>
                <a:cs typeface="Cambria"/>
                <a:sym typeface="Cambria"/>
              </a:rPr>
              <a:t>Et godt samarbeid mellom partene er avgjørende for en felles forståelse og tilnærming til sentrale utfordringer i arbeidslivet.</a:t>
            </a:r>
            <a:endParaRPr dirty="0"/>
          </a:p>
          <a:p>
            <a:pPr marL="0" lvl="0" indent="0" algn="l" rtl="0">
              <a:spcBef>
                <a:spcPts val="1000"/>
              </a:spcBef>
              <a:spcAft>
                <a:spcPts val="0"/>
              </a:spcAft>
              <a:buSzPts val="1200"/>
              <a:buNone/>
            </a:pPr>
            <a:r>
              <a:rPr lang="no-NO" dirty="0">
                <a:latin typeface="Cambria"/>
                <a:ea typeface="Cambria"/>
                <a:cs typeface="Cambria"/>
                <a:sym typeface="Cambria"/>
              </a:rPr>
              <a:t>Gjennom </a:t>
            </a:r>
            <a:r>
              <a:rPr lang="no-NO" b="1" dirty="0">
                <a:solidFill>
                  <a:srgbClr val="540C08"/>
                </a:solidFill>
                <a:latin typeface="Cambria"/>
                <a:ea typeface="Cambria"/>
                <a:cs typeface="Cambria"/>
                <a:sym typeface="Cambria"/>
              </a:rPr>
              <a:t>hovedavtalen </a:t>
            </a:r>
            <a:r>
              <a:rPr lang="no-NO" dirty="0">
                <a:latin typeface="Cambria"/>
                <a:ea typeface="Cambria"/>
                <a:cs typeface="Cambria"/>
                <a:sym typeface="Cambria"/>
              </a:rPr>
              <a:t>og </a:t>
            </a:r>
            <a:r>
              <a:rPr lang="no-NO" b="1" dirty="0">
                <a:latin typeface="Cambria"/>
                <a:ea typeface="Cambria"/>
                <a:cs typeface="Cambria"/>
                <a:sym typeface="Cambria"/>
              </a:rPr>
              <a:t>hovedtariffavtalene </a:t>
            </a:r>
            <a:r>
              <a:rPr lang="no-NO" dirty="0">
                <a:latin typeface="Cambria"/>
                <a:ea typeface="Cambria"/>
                <a:cs typeface="Cambria"/>
                <a:sym typeface="Cambria"/>
              </a:rPr>
              <a:t>i staten, samt andre regler om medbestemmelse, er den norske modellen videreført hos de lokale parter i den enkelte virksomhet.</a:t>
            </a:r>
            <a:r>
              <a:rPr lang="no-NO" dirty="0"/>
              <a:t> </a:t>
            </a:r>
            <a:endParaRPr dirty="0">
              <a:latin typeface="Cambria"/>
              <a:ea typeface="Cambria"/>
              <a:cs typeface="Cambria"/>
              <a:sym typeface="Cambria"/>
            </a:endParaRPr>
          </a:p>
        </p:txBody>
      </p:sp>
      <p:pic>
        <p:nvPicPr>
          <p:cNvPr id="227" name="Illustrasjon av samarbeidet" descr="Illustrasjon av trepartssamarbeidet bestående av stat/politiske styresmakter, arbeidstakerorganisasjoner og arbeidsgiverorganisasjoer."/>
          <p:cNvPicPr preferRelativeResize="0"/>
          <p:nvPr/>
        </p:nvPicPr>
        <p:blipFill rotWithShape="1">
          <a:blip r:embed="rId3">
            <a:alphaModFix/>
          </a:blip>
          <a:srcRect l="485" r="495"/>
          <a:stretch/>
        </p:blipFill>
        <p:spPr>
          <a:xfrm>
            <a:off x="8107224" y="2452424"/>
            <a:ext cx="3840085" cy="35011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9"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6</a:t>
            </a:fld>
            <a:endParaRPr/>
          </a:p>
        </p:txBody>
      </p:sp>
      <p:sp>
        <p:nvSpPr>
          <p:cNvPr id="238"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Hovedavtalen</a:t>
            </a:r>
            <a:endParaRPr dirty="0"/>
          </a:p>
        </p:txBody>
      </p:sp>
      <p:sp>
        <p:nvSpPr>
          <p:cNvPr id="237" name="Underoverskrift"/>
          <p:cNvSpPr txBox="1">
            <a:spLocks noGrp="1"/>
          </p:cNvSpPr>
          <p:nvPr>
            <p:ph type="body" idx="3"/>
          </p:nvPr>
        </p:nvSpPr>
        <p:spPr>
          <a:xfrm>
            <a:off x="839788" y="1825625"/>
            <a:ext cx="9972425"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Hovedavtalen inneholder regler for hvordan medbestemmelse skal ivaretas</a:t>
            </a:r>
            <a:endParaRPr dirty="0"/>
          </a:p>
        </p:txBody>
      </p:sp>
      <p:sp>
        <p:nvSpPr>
          <p:cNvPr id="236" name="Brødtekst"/>
          <p:cNvSpPr txBox="1">
            <a:spLocks noGrp="1"/>
          </p:cNvSpPr>
          <p:nvPr>
            <p:ph type="body" idx="1"/>
          </p:nvPr>
        </p:nvSpPr>
        <p:spPr>
          <a:xfrm>
            <a:off x="838200" y="2437895"/>
            <a:ext cx="6510377" cy="373906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200"/>
              <a:buNone/>
            </a:pPr>
            <a:r>
              <a:rPr lang="no-NO" dirty="0">
                <a:latin typeface="Cambria"/>
                <a:ea typeface="Cambria"/>
                <a:cs typeface="Cambria"/>
                <a:sym typeface="Cambria"/>
              </a:rPr>
              <a:t>Hovedavtalen gir arbeidstakere rett til medbestemmelse over egen arbeidssituasjon, og beskriver hvordan arbeidsgiver og tillitsvalgte skal samarbeide for å få til dette. </a:t>
            </a:r>
            <a:endParaRPr dirty="0"/>
          </a:p>
          <a:p>
            <a:pPr marL="0" lvl="0" indent="0" algn="l" rtl="0">
              <a:lnSpc>
                <a:spcPct val="150000"/>
              </a:lnSpc>
              <a:spcBef>
                <a:spcPts val="1000"/>
              </a:spcBef>
              <a:spcAft>
                <a:spcPts val="0"/>
              </a:spcAft>
              <a:buClr>
                <a:schemeClr val="dk1"/>
              </a:buClr>
              <a:buSzPts val="1200"/>
              <a:buNone/>
            </a:pPr>
            <a:r>
              <a:rPr lang="no-NO" dirty="0">
                <a:latin typeface="Cambria"/>
                <a:ea typeface="Cambria"/>
                <a:cs typeface="Cambria"/>
                <a:sym typeface="Cambria"/>
              </a:rPr>
              <a:t>Intensjonen er å få til et </a:t>
            </a:r>
            <a:r>
              <a:rPr lang="no-NO" b="1" dirty="0"/>
              <a:t>godt samarbeid</a:t>
            </a:r>
            <a:r>
              <a:rPr lang="no-NO" dirty="0">
                <a:latin typeface="Cambria"/>
                <a:ea typeface="Cambria"/>
                <a:cs typeface="Cambria"/>
                <a:sym typeface="Cambria"/>
              </a:rPr>
              <a:t> </a:t>
            </a:r>
            <a:r>
              <a:rPr lang="no-NO" dirty="0"/>
              <a:t>mellom partene </a:t>
            </a:r>
            <a:r>
              <a:rPr lang="no-NO" dirty="0">
                <a:latin typeface="Cambria"/>
                <a:ea typeface="Cambria"/>
                <a:cs typeface="Cambria"/>
                <a:sym typeface="Cambria"/>
              </a:rPr>
              <a:t>lokalt, slik at virksomheten når sine mål.</a:t>
            </a:r>
            <a:endParaRPr dirty="0"/>
          </a:p>
          <a:p>
            <a:pPr marL="0" lvl="0" indent="0" algn="l" rtl="0">
              <a:lnSpc>
                <a:spcPct val="150000"/>
              </a:lnSpc>
              <a:spcBef>
                <a:spcPts val="1000"/>
              </a:spcBef>
              <a:spcAft>
                <a:spcPts val="0"/>
              </a:spcAft>
              <a:buClr>
                <a:schemeClr val="dk1"/>
              </a:buClr>
              <a:buSzPts val="1200"/>
              <a:buNone/>
            </a:pPr>
            <a:r>
              <a:rPr lang="no-NO" u="sng" dirty="0">
                <a:latin typeface="Cambria"/>
                <a:ea typeface="Cambria"/>
                <a:cs typeface="Cambria"/>
                <a:sym typeface="Cambria"/>
              </a:rPr>
              <a:t>I </a:t>
            </a:r>
            <a:r>
              <a:rPr lang="no-NO" u="sng" dirty="0"/>
              <a:t>h</a:t>
            </a:r>
            <a:r>
              <a:rPr lang="no-NO" u="sng" dirty="0">
                <a:latin typeface="Cambria"/>
                <a:ea typeface="Cambria"/>
                <a:cs typeface="Cambria"/>
                <a:sym typeface="Cambria"/>
              </a:rPr>
              <a:t>ovedavtalen er det derfor bestemt:</a:t>
            </a:r>
            <a:endParaRPr u="sng" dirty="0"/>
          </a:p>
          <a:p>
            <a:pPr marL="171450" lvl="0" indent="-171450" algn="l" rtl="0">
              <a:lnSpc>
                <a:spcPct val="150000"/>
              </a:lnSpc>
              <a:spcBef>
                <a:spcPts val="1000"/>
              </a:spcBef>
              <a:spcAft>
                <a:spcPts val="0"/>
              </a:spcAft>
              <a:buClr>
                <a:schemeClr val="dk1"/>
              </a:buClr>
              <a:buSzPts val="1200"/>
              <a:buFont typeface="Arial"/>
              <a:buChar char="•"/>
            </a:pPr>
            <a:r>
              <a:rPr lang="no-NO" dirty="0">
                <a:latin typeface="Cambria"/>
                <a:ea typeface="Cambria"/>
                <a:cs typeface="Cambria"/>
                <a:sym typeface="Cambria"/>
              </a:rPr>
              <a:t>Hvem som skal samarbeide</a:t>
            </a:r>
            <a:endParaRPr dirty="0"/>
          </a:p>
          <a:p>
            <a:pPr marL="171450" lvl="0" indent="-171450" algn="l" rtl="0">
              <a:lnSpc>
                <a:spcPct val="150000"/>
              </a:lnSpc>
              <a:spcBef>
                <a:spcPts val="1000"/>
              </a:spcBef>
              <a:spcAft>
                <a:spcPts val="0"/>
              </a:spcAft>
              <a:buClr>
                <a:schemeClr val="dk1"/>
              </a:buClr>
              <a:buSzPts val="1200"/>
              <a:buFont typeface="Arial"/>
              <a:buChar char="•"/>
            </a:pPr>
            <a:r>
              <a:rPr lang="no-NO" dirty="0">
                <a:latin typeface="Cambria"/>
                <a:ea typeface="Cambria"/>
                <a:cs typeface="Cambria"/>
                <a:sym typeface="Cambria"/>
              </a:rPr>
              <a:t>Hvilke saker det skal og bør samarbeides om</a:t>
            </a:r>
            <a:endParaRPr dirty="0"/>
          </a:p>
          <a:p>
            <a:pPr marL="171450" lvl="0" indent="-171450" algn="l" rtl="0">
              <a:lnSpc>
                <a:spcPct val="150000"/>
              </a:lnSpc>
              <a:spcBef>
                <a:spcPts val="1000"/>
              </a:spcBef>
              <a:spcAft>
                <a:spcPts val="0"/>
              </a:spcAft>
              <a:buClr>
                <a:schemeClr val="dk1"/>
              </a:buClr>
              <a:buSzPts val="1200"/>
              <a:buFont typeface="Arial"/>
              <a:buChar char="•"/>
            </a:pPr>
            <a:r>
              <a:rPr lang="no-NO" dirty="0">
                <a:latin typeface="Cambria"/>
                <a:ea typeface="Cambria"/>
                <a:cs typeface="Cambria"/>
                <a:sym typeface="Cambria"/>
              </a:rPr>
              <a:t>Rammene for samarbeidet</a:t>
            </a:r>
            <a:endParaRPr dirty="0"/>
          </a:p>
          <a:p>
            <a:pPr marL="0" lvl="0" indent="0" algn="l" rtl="0">
              <a:lnSpc>
                <a:spcPct val="150000"/>
              </a:lnSpc>
              <a:spcBef>
                <a:spcPts val="1000"/>
              </a:spcBef>
              <a:spcAft>
                <a:spcPts val="0"/>
              </a:spcAft>
              <a:buClr>
                <a:schemeClr val="dk1"/>
              </a:buClr>
              <a:buSzPts val="1200"/>
              <a:buNone/>
            </a:pPr>
            <a:r>
              <a:rPr lang="no-NO" dirty="0"/>
              <a:t>Ansattes medbestemmelsesrett er nedfelt i </a:t>
            </a:r>
            <a:r>
              <a:rPr lang="nb-NO" dirty="0"/>
              <a:t>G</a:t>
            </a:r>
            <a:r>
              <a:rPr lang="no-NO" dirty="0"/>
              <a:t>runnloven § 110.</a:t>
            </a:r>
            <a:endParaRPr dirty="0"/>
          </a:p>
        </p:txBody>
      </p:sp>
      <p:pic>
        <p:nvPicPr>
          <p:cNvPr id="240" name="Illustrasjon av bok">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39625" y="2820025"/>
            <a:ext cx="2935997" cy="2817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7</a:t>
            </a:fld>
            <a:endParaRPr/>
          </a:p>
        </p:txBody>
      </p:sp>
      <p:sp>
        <p:nvSpPr>
          <p:cNvPr id="247"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Hvem er partene?</a:t>
            </a:r>
            <a:endParaRPr dirty="0"/>
          </a:p>
        </p:txBody>
      </p:sp>
      <p:sp>
        <p:nvSpPr>
          <p:cNvPr id="249" name="Underoverskrift"/>
          <p:cNvSpPr txBox="1">
            <a:spLocks noGrp="1"/>
          </p:cNvSpPr>
          <p:nvPr>
            <p:ph type="body" idx="3"/>
          </p:nvPr>
        </p:nvSpPr>
        <p:spPr>
          <a:xfrm>
            <a:off x="839788" y="1825625"/>
            <a:ext cx="5180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t>Partene på sentralt nivå og partene på lokalt nivå</a:t>
            </a:r>
            <a:endParaRPr dirty="0"/>
          </a:p>
        </p:txBody>
      </p:sp>
      <p:sp>
        <p:nvSpPr>
          <p:cNvPr id="246" name="Brødtekst"/>
          <p:cNvSpPr txBox="1">
            <a:spLocks noGrp="1"/>
          </p:cNvSpPr>
          <p:nvPr>
            <p:ph type="body" idx="1"/>
          </p:nvPr>
        </p:nvSpPr>
        <p:spPr>
          <a:xfrm>
            <a:off x="838200" y="2437895"/>
            <a:ext cx="6510377" cy="373906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200"/>
              <a:buNone/>
            </a:pPr>
            <a:r>
              <a:rPr lang="no-NO" dirty="0">
                <a:latin typeface="Cambria"/>
                <a:ea typeface="Cambria"/>
                <a:cs typeface="Cambria"/>
                <a:sym typeface="Cambria"/>
              </a:rPr>
              <a:t>Hovedavtalen inngås mellom hovedsammenslutningene og staten. Dette er de </a:t>
            </a:r>
            <a:r>
              <a:rPr lang="no-NO" b="1" dirty="0">
                <a:latin typeface="Cambria"/>
                <a:ea typeface="Cambria"/>
                <a:cs typeface="Cambria"/>
                <a:sym typeface="Cambria"/>
              </a:rPr>
              <a:t>sentrale partene</a:t>
            </a:r>
            <a:r>
              <a:rPr lang="no-NO" dirty="0">
                <a:latin typeface="Cambria"/>
                <a:ea typeface="Cambria"/>
                <a:cs typeface="Cambria"/>
                <a:sym typeface="Cambria"/>
              </a:rPr>
              <a:t>. Hovedsammenslutningene representerer</a:t>
            </a:r>
            <a:r>
              <a:rPr lang="nb-NO" dirty="0">
                <a:latin typeface="Cambria"/>
                <a:ea typeface="Cambria"/>
                <a:cs typeface="Cambria"/>
                <a:sym typeface="Cambria"/>
              </a:rPr>
              <a:t> de organiserte</a:t>
            </a:r>
            <a:r>
              <a:rPr lang="no-NO" dirty="0">
                <a:latin typeface="Cambria"/>
                <a:ea typeface="Cambria"/>
                <a:cs typeface="Cambria"/>
                <a:sym typeface="Cambria"/>
              </a:rPr>
              <a:t> arbeidstakerne og består av LO Stat, Akademikerne, Unio og YS Stat</a:t>
            </a:r>
            <a:r>
              <a:rPr lang="no-NO" dirty="0"/>
              <a:t>. </a:t>
            </a:r>
            <a:r>
              <a:rPr lang="nb-NO" dirty="0"/>
              <a:t>Staten er representert ved det departementet som har det overordnede ansvaret for den statlige arbeidsgiverpolitikken. </a:t>
            </a:r>
          </a:p>
          <a:p>
            <a:pPr marL="0" lvl="0" indent="0" algn="l" rtl="0">
              <a:lnSpc>
                <a:spcPct val="150000"/>
              </a:lnSpc>
              <a:spcAft>
                <a:spcPts val="0"/>
              </a:spcAft>
              <a:buSzPts val="1200"/>
              <a:buNone/>
            </a:pPr>
            <a:r>
              <a:rPr lang="no-NO" dirty="0"/>
              <a:t>I virksomhetene er det de </a:t>
            </a:r>
            <a:r>
              <a:rPr lang="no-NO" b="1" dirty="0">
                <a:latin typeface="Cambria"/>
                <a:ea typeface="Cambria"/>
                <a:cs typeface="Cambria"/>
                <a:sym typeface="Cambria"/>
              </a:rPr>
              <a:t>lokale partene </a:t>
            </a:r>
            <a:r>
              <a:rPr lang="no-NO" dirty="0">
                <a:latin typeface="Cambria"/>
                <a:ea typeface="Cambria"/>
                <a:cs typeface="Cambria"/>
                <a:sym typeface="Cambria"/>
              </a:rPr>
              <a:t>som skal utøve partssamarbeidet. De tillitsvalgte representerer de organiserte arbeidstakerne, mens arbeidsgiver representerer virksomheten.</a:t>
            </a:r>
            <a:endParaRPr dirty="0"/>
          </a:p>
          <a:p>
            <a:pPr marL="0" lvl="0" indent="0" algn="l" rtl="0">
              <a:lnSpc>
                <a:spcPct val="150000"/>
              </a:lnSpc>
              <a:spcBef>
                <a:spcPts val="1000"/>
              </a:spcBef>
              <a:spcAft>
                <a:spcPts val="0"/>
              </a:spcAft>
              <a:buSzPts val="1200"/>
              <a:buNone/>
            </a:pPr>
            <a:r>
              <a:rPr lang="no-NO" dirty="0">
                <a:latin typeface="Cambria"/>
                <a:ea typeface="Cambria"/>
                <a:cs typeface="Cambria"/>
                <a:sym typeface="Cambria"/>
              </a:rPr>
              <a:t>De lokale partene blir enige om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hvilke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nivåer </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de skal samarbeide på</a:t>
            </a:r>
            <a:r>
              <a:rPr lang="no-NO" dirty="0">
                <a:latin typeface="Cambria"/>
                <a:ea typeface="Cambria"/>
                <a:cs typeface="Cambria"/>
                <a:sym typeface="Cambria"/>
              </a:rPr>
              <a:t> i virksomheten, i en avtale som utfyller</a:t>
            </a:r>
            <a:r>
              <a:rPr lang="no-NO" dirty="0"/>
              <a:t> hovedavtalen</a:t>
            </a:r>
            <a:r>
              <a:rPr lang="no-NO" dirty="0">
                <a:latin typeface="Cambria"/>
                <a:ea typeface="Cambria"/>
                <a:cs typeface="Cambria"/>
                <a:sym typeface="Cambria"/>
              </a:rPr>
              <a:t>. Den lokale avtalen kaller vi for </a:t>
            </a:r>
            <a:r>
              <a:rPr lang="no-NO" b="1" dirty="0"/>
              <a:t>tilpasningsavtalen</a:t>
            </a:r>
            <a:r>
              <a:rPr lang="no-NO" dirty="0">
                <a:latin typeface="Cambria"/>
                <a:ea typeface="Cambria"/>
                <a:cs typeface="Cambria"/>
                <a:sym typeface="Cambria"/>
              </a:rPr>
              <a:t>. </a:t>
            </a:r>
            <a:endParaRPr dirty="0"/>
          </a:p>
        </p:txBody>
      </p:sp>
      <p:pic>
        <p:nvPicPr>
          <p:cNvPr id="245" name="Illustrasjon av mennesker" descr="Illustrasjon av arbeidsgiver og tillitsvalgt som håndhilser."/>
          <p:cNvPicPr preferRelativeResize="0"/>
          <p:nvPr/>
        </p:nvPicPr>
        <p:blipFill rotWithShape="1">
          <a:blip r:embed="rId3">
            <a:alphaModFix/>
          </a:blip>
          <a:srcRect/>
          <a:stretch/>
        </p:blipFill>
        <p:spPr>
          <a:xfrm>
            <a:off x="7517996" y="2182667"/>
            <a:ext cx="4291102" cy="37338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7"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8</a:t>
            </a:fld>
            <a:endParaRPr/>
          </a:p>
        </p:txBody>
      </p:sp>
      <p:sp>
        <p:nvSpPr>
          <p:cNvPr id="255"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Medbestemmelse i lov</a:t>
            </a:r>
            <a:r>
              <a:rPr lang="nb-NO" dirty="0"/>
              <a:t>-</a:t>
            </a:r>
            <a:r>
              <a:rPr lang="no-NO" dirty="0"/>
              <a:t> og avtaleverk</a:t>
            </a:r>
            <a:endParaRPr dirty="0"/>
          </a:p>
        </p:txBody>
      </p:sp>
      <p:sp>
        <p:nvSpPr>
          <p:cNvPr id="256"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t>Det er ikke bare hovedavtalen som gir ansatte i staten rett til medbestemmelse</a:t>
            </a:r>
            <a:endParaRPr dirty="0"/>
          </a:p>
        </p:txBody>
      </p:sp>
      <p:sp>
        <p:nvSpPr>
          <p:cNvPr id="254" name="Brødtekst"/>
          <p:cNvSpPr txBox="1">
            <a:spLocks noGrp="1"/>
          </p:cNvSpPr>
          <p:nvPr>
            <p:ph type="body" idx="1"/>
          </p:nvPr>
        </p:nvSpPr>
        <p:spPr>
          <a:xfrm>
            <a:off x="838200" y="2437895"/>
            <a:ext cx="5901566" cy="373906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200"/>
              <a:buNone/>
            </a:pPr>
            <a:r>
              <a:rPr lang="no-NO" dirty="0"/>
              <a:t>Rett til medbestemmelse finner du også i:</a:t>
            </a:r>
            <a:endParaRPr dirty="0"/>
          </a:p>
          <a:p>
            <a:pPr marL="171450" lvl="0" indent="-171450" algn="l" rtl="0">
              <a:lnSpc>
                <a:spcPct val="150000"/>
              </a:lnSpc>
              <a:spcBef>
                <a:spcPts val="1000"/>
              </a:spcBef>
              <a:spcAft>
                <a:spcPts val="0"/>
              </a:spcAft>
              <a:buClr>
                <a:schemeClr val="dk1"/>
              </a:buClr>
              <a:buSzPts val="1200"/>
              <a:buFont typeface="Arial"/>
              <a:buChar char="•"/>
            </a:pPr>
            <a:r>
              <a:rPr lang="no-NO" b="1" dirty="0"/>
              <a:t>Hovedtariffavtalene - </a:t>
            </a:r>
            <a:r>
              <a:rPr lang="no-NO" dirty="0"/>
              <a:t>som blant annet bestemmer at det skal være en lokal lønnspolitikk</a:t>
            </a:r>
            <a:r>
              <a:rPr lang="nb-NO" dirty="0"/>
              <a:t> i virksomhetene</a:t>
            </a:r>
            <a:r>
              <a:rPr lang="no-NO" dirty="0"/>
              <a:t>. De lokale partene skal forhandle om lønn i de lokale lønnsforhandlingene.​</a:t>
            </a:r>
            <a:endParaRPr dirty="0"/>
          </a:p>
          <a:p>
            <a:pPr marL="171450" lvl="0" indent="-171450" algn="l" rtl="0">
              <a:lnSpc>
                <a:spcPct val="150000"/>
              </a:lnSpc>
              <a:spcBef>
                <a:spcPts val="1000"/>
              </a:spcBef>
              <a:spcAft>
                <a:spcPts val="0"/>
              </a:spcAft>
              <a:buSzPts val="1200"/>
              <a:buFont typeface="Arial"/>
              <a:buChar char="•"/>
            </a:pPr>
            <a:r>
              <a:rPr lang="no-NO" b="1" dirty="0"/>
              <a:t>Statsansatteloven -</a:t>
            </a:r>
            <a:r>
              <a:rPr lang="no-NO" dirty="0"/>
              <a:t> som blant annet gir rett til medbestemmelse gjennom at ansatte er representert i innstillings- og ansettelsesråd. ​</a:t>
            </a:r>
            <a:endParaRPr dirty="0"/>
          </a:p>
          <a:p>
            <a:pPr marL="171450" lvl="0" indent="-171450" algn="l" rtl="0">
              <a:lnSpc>
                <a:spcPct val="150000"/>
              </a:lnSpc>
              <a:spcBef>
                <a:spcPts val="1000"/>
              </a:spcBef>
              <a:spcAft>
                <a:spcPts val="0"/>
              </a:spcAft>
              <a:buSzPts val="1200"/>
              <a:buFont typeface="Arial"/>
              <a:buChar char="•"/>
            </a:pPr>
            <a:r>
              <a:rPr lang="no-NO" b="1" dirty="0"/>
              <a:t>Arbeidsmiljøloven</a:t>
            </a:r>
            <a:r>
              <a:rPr lang="no-NO" dirty="0"/>
              <a:t> </a:t>
            </a:r>
            <a:r>
              <a:rPr lang="no-NO" b="1" dirty="0"/>
              <a:t>-</a:t>
            </a:r>
            <a:r>
              <a:rPr lang="no-NO" dirty="0"/>
              <a:t> som gir medbestemmelse gjennom ordningen med verneombud og arbeidsmiljøutvalg. Videre har tillitsvalgte blant annet medbestemmelse i spørsmål om arbeidstid, virksomhetsoverdragelse og ved innføring av kontrolltiltak i virksomheten.</a:t>
            </a:r>
            <a:endParaRPr dirty="0"/>
          </a:p>
          <a:p>
            <a:pPr marL="171450" lvl="0" indent="-95250" algn="l" rtl="0">
              <a:lnSpc>
                <a:spcPct val="150000"/>
              </a:lnSpc>
              <a:spcBef>
                <a:spcPts val="1000"/>
              </a:spcBef>
              <a:spcAft>
                <a:spcPts val="0"/>
              </a:spcAft>
              <a:buClr>
                <a:schemeClr val="dk1"/>
              </a:buClr>
              <a:buSzPts val="1200"/>
              <a:buFont typeface="Noto Sans Symbols"/>
              <a:buNone/>
            </a:pPr>
            <a:endParaRPr dirty="0"/>
          </a:p>
          <a:p>
            <a:pPr marL="0" lvl="0" indent="0" algn="l" rtl="0">
              <a:lnSpc>
                <a:spcPct val="150000"/>
              </a:lnSpc>
              <a:spcBef>
                <a:spcPts val="1000"/>
              </a:spcBef>
              <a:spcAft>
                <a:spcPts val="0"/>
              </a:spcAft>
              <a:buClr>
                <a:schemeClr val="dk1"/>
              </a:buClr>
              <a:buSzPts val="1200"/>
              <a:buNone/>
            </a:pPr>
            <a:r>
              <a:rPr lang="no-NO" dirty="0"/>
              <a:t>​</a:t>
            </a:r>
            <a:endParaRPr dirty="0"/>
          </a:p>
        </p:txBody>
      </p:sp>
      <p:pic>
        <p:nvPicPr>
          <p:cNvPr id="258" name="Illustrasjon av medbestemmelse" descr="Illustrasjon som viser at både hovedavtalen, hovedtariffavtalene, statsansatteloven og arbeidsmiljøloven tar for seg retten til medbestemmelse."/>
          <p:cNvPicPr preferRelativeResize="0"/>
          <p:nvPr/>
        </p:nvPicPr>
        <p:blipFill rotWithShape="1">
          <a:blip r:embed="rId3">
            <a:alphaModFix/>
          </a:blip>
          <a:srcRect/>
          <a:stretch/>
        </p:blipFill>
        <p:spPr>
          <a:xfrm>
            <a:off x="7650641" y="2276272"/>
            <a:ext cx="3942282" cy="36477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9</a:t>
            </a:fld>
            <a:endParaRPr/>
          </a:p>
        </p:txBody>
      </p:sp>
      <p:sp>
        <p:nvSpPr>
          <p:cNvPr id="265" name="Overskrift"/>
          <p:cNvSpPr txBox="1">
            <a:spLocks noGrp="1"/>
          </p:cNvSpPr>
          <p:nvPr>
            <p:ph type="title"/>
          </p:nvPr>
        </p:nvSpPr>
        <p:spPr>
          <a:xfrm>
            <a:off x="838200" y="202900"/>
            <a:ext cx="10515600" cy="119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Tahoma"/>
              <a:buNone/>
            </a:pPr>
            <a:r>
              <a:rPr lang="no-NO" sz="4000" dirty="0">
                <a:latin typeface="Tahoma"/>
                <a:ea typeface="Tahoma"/>
                <a:cs typeface="Tahoma"/>
                <a:sym typeface="Tahoma"/>
              </a:rPr>
              <a:t>De ulike rollene i partssamarbeidet i virksomheten</a:t>
            </a:r>
            <a:endParaRPr sz="4000" dirty="0"/>
          </a:p>
        </p:txBody>
      </p:sp>
      <p:sp>
        <p:nvSpPr>
          <p:cNvPr id="264"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None/>
            </a:pPr>
            <a:r>
              <a:rPr lang="no-NO" dirty="0">
                <a:latin typeface="Cambria"/>
                <a:ea typeface="Cambria"/>
                <a:cs typeface="Cambria"/>
                <a:sym typeface="Cambria"/>
              </a:rPr>
              <a:t>Partene har et felles ansvar for å utvikle en god, åpen og løsningsorientert samarbeidskultur</a:t>
            </a:r>
            <a:endParaRPr dirty="0"/>
          </a:p>
        </p:txBody>
      </p:sp>
      <p:sp>
        <p:nvSpPr>
          <p:cNvPr id="263" name="Brødtekst"/>
          <p:cNvSpPr txBox="1">
            <a:spLocks noGrp="1"/>
          </p:cNvSpPr>
          <p:nvPr>
            <p:ph type="body" idx="1"/>
          </p:nvPr>
        </p:nvSpPr>
        <p:spPr>
          <a:xfrm>
            <a:off x="838200" y="2437895"/>
            <a:ext cx="10515600" cy="3739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200"/>
              <a:buNone/>
            </a:pPr>
            <a:r>
              <a:rPr lang="no-NO" dirty="0">
                <a:latin typeface="Cambria"/>
                <a:ea typeface="Cambria"/>
                <a:cs typeface="Cambria"/>
                <a:sym typeface="Cambria"/>
              </a:rPr>
              <a:t>Fra arbeidsgiversiden har </a:t>
            </a:r>
            <a:r>
              <a:rPr lang="no-NO" b="1" dirty="0">
                <a:latin typeface="Cambria"/>
                <a:ea typeface="Cambria"/>
                <a:cs typeface="Cambria"/>
                <a:sym typeface="Cambria"/>
              </a:rPr>
              <a:t>virksomhetslederen</a:t>
            </a:r>
            <a:r>
              <a:rPr lang="no-NO" dirty="0"/>
              <a:t> </a:t>
            </a:r>
            <a:r>
              <a:rPr lang="no-NO" dirty="0">
                <a:latin typeface="Cambria"/>
                <a:ea typeface="Cambria"/>
                <a:cs typeface="Cambria"/>
                <a:sym typeface="Cambria"/>
              </a:rPr>
              <a:t>ansvar for å ivareta et godt partssamarbeid. </a:t>
            </a:r>
            <a:r>
              <a:rPr lang="no-NO" b="1"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Mellomleder</a:t>
            </a:r>
            <a:r>
              <a:rPr lang="nb-NO" b="1"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n</a:t>
            </a:r>
            <a:r>
              <a:rPr lang="no-NO" b="1"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a:t>
            </a:r>
            <a:r>
              <a:rPr lang="no-NO" dirty="0">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er involvert i partssamarbeidet knyttet til sitt fagfelt og gjennom sitt personalansvar. </a:t>
            </a:r>
            <a:r>
              <a:rPr lang="no-NO" b="1" dirty="0">
                <a:latin typeface="Cambria"/>
                <a:ea typeface="Cambria"/>
                <a:cs typeface="Cambria"/>
                <a:sym typeface="Cambria"/>
              </a:rPr>
              <a:t>HR- eller personalavdelingen </a:t>
            </a:r>
            <a:r>
              <a:rPr lang="no-NO" dirty="0">
                <a:latin typeface="Cambria"/>
                <a:ea typeface="Cambria"/>
                <a:cs typeface="Cambria"/>
                <a:sym typeface="Cambria"/>
              </a:rPr>
              <a:t>er som regel involvert, både som tilrettelegger for samarbeidsprosessen, og for å gi støtte og veiledning rundt regelverket. </a:t>
            </a:r>
            <a:endParaRPr dirty="0"/>
          </a:p>
          <a:p>
            <a:pPr marL="0" lvl="0" indent="0" algn="l" rtl="0">
              <a:lnSpc>
                <a:spcPct val="150000"/>
              </a:lnSpc>
              <a:spcBef>
                <a:spcPts val="1000"/>
              </a:spcBef>
              <a:spcAft>
                <a:spcPts val="0"/>
              </a:spcAft>
              <a:buSzPts val="1200"/>
              <a:buNone/>
            </a:pPr>
            <a:r>
              <a:rPr lang="no-NO" dirty="0">
                <a:latin typeface="Cambria"/>
                <a:ea typeface="Cambria"/>
                <a:cs typeface="Cambria"/>
                <a:sym typeface="Cambria"/>
              </a:rPr>
              <a:t>Fra arbeidstakersiden er det i mange virksomheter både hovedtillitsvalgte og tillitsvalgte. En </a:t>
            </a:r>
            <a:r>
              <a:rPr lang="no-NO" b="1" dirty="0">
                <a:latin typeface="Cambria"/>
                <a:ea typeface="Cambria"/>
                <a:cs typeface="Cambria"/>
                <a:sym typeface="Cambria"/>
              </a:rPr>
              <a:t>hovedtillitsvalgt</a:t>
            </a:r>
            <a:r>
              <a:rPr lang="no-NO" dirty="0">
                <a:latin typeface="Cambria"/>
                <a:ea typeface="Cambria"/>
                <a:cs typeface="Cambria"/>
                <a:sym typeface="Cambria"/>
              </a:rPr>
              <a:t> har det overordnede ansvaret for egen fagforening i virksomheten. Hovedtillitsvalgt skal blant annet koordinere eget fagforeningsarbeid med andre fagforeninger og skal samarbeide med virksomhetens ledelse. Mange større virksomheter har også </a:t>
            </a:r>
            <a:r>
              <a:rPr lang="no-NO" b="1" dirty="0">
                <a:latin typeface="Cambria"/>
                <a:ea typeface="Cambria"/>
                <a:cs typeface="Cambria"/>
                <a:sym typeface="Cambria"/>
              </a:rPr>
              <a:t>tillitsvalgte</a:t>
            </a:r>
            <a:r>
              <a:rPr lang="no-NO" dirty="0">
                <a:latin typeface="Cambria"/>
                <a:ea typeface="Cambria"/>
                <a:cs typeface="Cambria"/>
                <a:sym typeface="Cambria"/>
              </a:rPr>
              <a:t>, i tillegg til hovedtillitsvalgt, som representerer sin fagforening innenfor en avdeling, seksjon eller geografisk enhet og ivaretar interessene til sine medlemmer på dette nivået.</a:t>
            </a:r>
            <a:r>
              <a:rPr lang="no-NO" dirty="0"/>
              <a:t> </a:t>
            </a:r>
            <a:endParaRPr dirty="0"/>
          </a:p>
        </p:txBody>
      </p:sp>
      <p:pic>
        <p:nvPicPr>
          <p:cNvPr id="267" name="Illustrasjon av roller" descr="Illustrasjon av fem ansikter og tilhørende roller (virksomhetsleder, mellomleder, HR, Hovedtillitsvalgt og tillitsvalgt)."/>
          <p:cNvPicPr preferRelativeResize="0"/>
          <p:nvPr/>
        </p:nvPicPr>
        <p:blipFill rotWithShape="1">
          <a:blip r:embed="rId3">
            <a:alphaModFix/>
          </a:blip>
          <a:srcRect l="-1175" r="673"/>
          <a:stretch/>
        </p:blipFill>
        <p:spPr>
          <a:xfrm>
            <a:off x="1465950" y="4842025"/>
            <a:ext cx="8773699" cy="161140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X_FILENAMEPATH" val="https://departementene.sharepoint.com/sites/ih789o/Dokumenter/Materiale om partssamarbeid og medbestemmelse - 2024\Veileder liggende_råfil.pptx"/>
</p:tagLst>
</file>

<file path=ppt/theme/theme1.xml><?xml version="1.0" encoding="utf-8"?>
<a:theme xmlns:a="http://schemas.openxmlformats.org/drawingml/2006/main" name="Office-tema">
  <a:themeElements>
    <a:clrScheme name="Samarbeidskonferanse Farger">
      <a:dk1>
        <a:srgbClr val="540C08"/>
      </a:dk1>
      <a:lt1>
        <a:srgbClr val="F0D2C1"/>
      </a:lt1>
      <a:dk2>
        <a:srgbClr val="CA4928"/>
      </a:dk2>
      <a:lt2>
        <a:srgbClr val="D09780"/>
      </a:lt2>
      <a:accent1>
        <a:srgbClr val="330303"/>
      </a:accent1>
      <a:accent2>
        <a:srgbClr val="540C08"/>
      </a:accent2>
      <a:accent3>
        <a:srgbClr val="882014"/>
      </a:accent3>
      <a:accent4>
        <a:srgbClr val="E26644"/>
      </a:accent4>
      <a:accent5>
        <a:srgbClr val="DFB19C"/>
      </a:accent5>
      <a:accent6>
        <a:srgbClr val="F0D2C1"/>
      </a:accent6>
      <a:hlink>
        <a:srgbClr val="882014"/>
      </a:hlink>
      <a:folHlink>
        <a:srgbClr val="540C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2574</Words>
  <Application>Microsoft Office PowerPoint</Application>
  <PresentationFormat>Widescreen</PresentationFormat>
  <Paragraphs>166</Paragraphs>
  <Slides>24</Slides>
  <Notes>24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24</vt:i4>
      </vt:variant>
    </vt:vector>
  </HeadingPairs>
  <TitlesOfParts>
    <vt:vector size="30" baseType="lpstr">
      <vt:lpstr>Calibri</vt:lpstr>
      <vt:lpstr>Tahoma</vt:lpstr>
      <vt:lpstr>Noto Sans Symbols</vt:lpstr>
      <vt:lpstr>Arial</vt:lpstr>
      <vt:lpstr>Cambria</vt:lpstr>
      <vt:lpstr>Office-tema</vt:lpstr>
      <vt:lpstr>Veileder om  partssamarbeid og medbestemmelse</vt:lpstr>
      <vt:lpstr>Introduksjon</vt:lpstr>
      <vt:lpstr>Innhold</vt:lpstr>
      <vt:lpstr>Kapittel 1 Hvorfor har vi medbestemmelse?</vt:lpstr>
      <vt:lpstr>Den norske modellen</vt:lpstr>
      <vt:lpstr>Hovedavtalen</vt:lpstr>
      <vt:lpstr>Hvem er partene?</vt:lpstr>
      <vt:lpstr>Medbestemmelse i lov- og avtaleverk</vt:lpstr>
      <vt:lpstr>De ulike rollene i partssamarbeidet i virksomheten</vt:lpstr>
      <vt:lpstr>Rolleforståelse</vt:lpstr>
      <vt:lpstr>Kapittel 2 Samarbeidskompetanse og medbestemmelse i praksis</vt:lpstr>
      <vt:lpstr>Forutsetninger for et godt partssamarbeid</vt:lpstr>
      <vt:lpstr>Arbeidsgivers styringsrett</vt:lpstr>
      <vt:lpstr>Arbeidsgivers styringsrett</vt:lpstr>
      <vt:lpstr>Forskjellige former for medbestemmelse</vt:lpstr>
      <vt:lpstr>Evaluering av partssamarbeidet</vt:lpstr>
      <vt:lpstr>Kapittel 3 Refleksjonsoppgaver  </vt:lpstr>
      <vt:lpstr>Likeverdige parter og reell medbestemmelse</vt:lpstr>
      <vt:lpstr>Samarbeider vi om de riktige sakene?</vt:lpstr>
      <vt:lpstr>Balansen mellom arbeidsgivers styringsrett og medbestemmelse</vt:lpstr>
      <vt:lpstr>Rolleforståelse</vt:lpstr>
      <vt:lpstr>Evaluering og utvikling av partssamarbeidet</vt:lpstr>
      <vt:lpstr>Kilder og lenker</vt:lpstr>
      <vt:lpstr>Mer informasjon om partssamarbeid og medbestemmelse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2024-03-20T09:21:08Z</dcterms:created>
  <dcterms:modified xsi:type="dcterms:W3CDTF">2024-03-20T09:23:04Z</dcterms:modified>
</cp:coreProperties>
</file>