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80" r:id="rId7"/>
    <p:sldId id="281" r:id="rId8"/>
    <p:sldId id="282" r:id="rId9"/>
    <p:sldId id="283" r:id="rId10"/>
    <p:sldId id="284" r:id="rId11"/>
    <p:sldId id="285" r:id="rId12"/>
    <p:sldId id="286" r:id="rId13"/>
    <p:sldId id="287" r:id="rId14"/>
    <p:sldId id="288" r:id="rId15"/>
    <p:sldId id="290" r:id="rId16"/>
    <p:sldId id="291" r:id="rId17"/>
    <p:sldId id="292" r:id="rId18"/>
    <p:sldId id="293" r:id="rId19"/>
    <p:sldId id="294" r:id="rId20"/>
    <p:sldId id="295" r:id="rId21"/>
    <p:sldId id="296" r:id="rId22"/>
    <p:sldId id="297" r:id="rId23"/>
    <p:sldId id="299" r:id="rId24"/>
  </p:sldIdLst>
  <p:sldSz cx="6858000" cy="9906000" type="A4"/>
  <p:notesSz cx="6858000" cy="9144000"/>
  <p:embeddedFontLst>
    <p:embeddedFont>
      <p:font typeface="Cambria" panose="02040503050406030204" pitchFamily="18" charset="0"/>
      <p:regular r:id="rId26"/>
      <p:bold r:id="rId27"/>
      <p:italic r:id="rId28"/>
      <p:boldItalic r:id="rId29"/>
    </p:embeddedFont>
    <p:embeddedFont>
      <p:font typeface="Tahoma" panose="020B0604030504040204" pitchFamily="3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fFr+BtYXGezhsFa9lprVuuyMJ1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orfatte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2340" autoAdjust="0"/>
  </p:normalViewPr>
  <p:slideViewPr>
    <p:cSldViewPr snapToGrid="0">
      <p:cViewPr varScale="1">
        <p:scale>
          <a:sx n="91" d="100"/>
          <a:sy n="91" d="100"/>
        </p:scale>
        <p:origin x="7266" y="66"/>
      </p:cViewPr>
      <p:guideLst/>
    </p:cSldViewPr>
  </p:slideViewPr>
  <p:outlineViewPr>
    <p:cViewPr>
      <p:scale>
        <a:sx n="33" d="100"/>
        <a:sy n="33" d="100"/>
      </p:scale>
      <p:origin x="0" y="-17256"/>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46"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40" Type="http://customschemas.google.com/relationships/presentationmetadata" Target="meta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notes"/>
          <p:cNvSpPr>
            <a:spLocks noGrp="1" noRot="1" noChangeAspect="1"/>
          </p:cNvSpPr>
          <p:nvPr>
            <p:ph type="sldImg" idx="2"/>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5:notes"/>
          <p:cNvSpPr>
            <a:spLocks noGrp="1" noRot="1" noChangeAspect="1"/>
          </p:cNvSpPr>
          <p:nvPr>
            <p:ph type="sldImg" idx="2"/>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346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4:notes"/>
          <p:cNvSpPr>
            <a:spLocks noGrp="1" noRot="1" noChangeAspect="1"/>
          </p:cNvSpPr>
          <p:nvPr>
            <p:ph type="sldImg" idx="2"/>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1438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5:notes"/>
          <p:cNvSpPr>
            <a:spLocks noGrp="1" noRot="1" noChangeAspect="1"/>
          </p:cNvSpPr>
          <p:nvPr>
            <p:ph type="sldImg" idx="2"/>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6629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5:notes"/>
          <p:cNvSpPr>
            <a:spLocks noGrp="1" noRot="1" noChangeAspect="1"/>
          </p:cNvSpPr>
          <p:nvPr>
            <p:ph type="sldImg" idx="2"/>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3432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5:notes"/>
          <p:cNvSpPr>
            <a:spLocks noGrp="1" noRot="1" noChangeAspect="1"/>
          </p:cNvSpPr>
          <p:nvPr>
            <p:ph type="sldImg" idx="2"/>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2878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5:notes"/>
          <p:cNvSpPr>
            <a:spLocks noGrp="1" noRot="1" noChangeAspect="1"/>
          </p:cNvSpPr>
          <p:nvPr>
            <p:ph type="sldImg" idx="2"/>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9449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5:notes"/>
          <p:cNvSpPr>
            <a:spLocks noGrp="1" noRot="1" noChangeAspect="1"/>
          </p:cNvSpPr>
          <p:nvPr>
            <p:ph type="sldImg" idx="2"/>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88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4:notes"/>
          <p:cNvSpPr>
            <a:spLocks noGrp="1" noRot="1" noChangeAspect="1"/>
          </p:cNvSpPr>
          <p:nvPr>
            <p:ph type="sldImg" idx="2"/>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0219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5:notes"/>
          <p:cNvSpPr>
            <a:spLocks noGrp="1" noRot="1" noChangeAspect="1"/>
          </p:cNvSpPr>
          <p:nvPr>
            <p:ph type="sldImg" idx="2"/>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4272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5:notes"/>
          <p:cNvSpPr>
            <a:spLocks noGrp="1" noRot="1" noChangeAspect="1"/>
          </p:cNvSpPr>
          <p:nvPr>
            <p:ph type="sldImg" idx="2"/>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767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9:notes"/>
          <p:cNvSpPr>
            <a:spLocks noGrp="1" noRot="1" noChangeAspect="1"/>
          </p:cNvSpPr>
          <p:nvPr>
            <p:ph type="sldImg" idx="2"/>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5:notes"/>
          <p:cNvSpPr>
            <a:spLocks noGrp="1" noRot="1" noChangeAspect="1"/>
          </p:cNvSpPr>
          <p:nvPr>
            <p:ph type="sldImg" idx="2"/>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2880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5:notes"/>
          <p:cNvSpPr>
            <a:spLocks noGrp="1" noRot="1" noChangeAspect="1"/>
          </p:cNvSpPr>
          <p:nvPr>
            <p:ph type="sldImg" idx="2"/>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0775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5:notes"/>
          <p:cNvSpPr>
            <a:spLocks noGrp="1" noRot="1" noChangeAspect="1"/>
          </p:cNvSpPr>
          <p:nvPr>
            <p:ph type="sldImg" idx="2"/>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382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3:notes"/>
          <p:cNvSpPr>
            <a:spLocks noGrp="1" noRot="1" noChangeAspect="1"/>
          </p:cNvSpPr>
          <p:nvPr>
            <p:ph type="sldImg" idx="2"/>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4:notes"/>
          <p:cNvSpPr>
            <a:spLocks noGrp="1" noRot="1" noChangeAspect="1"/>
          </p:cNvSpPr>
          <p:nvPr>
            <p:ph type="sldImg" idx="2"/>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5" name="Google Shape;225;p5:notes"/>
          <p:cNvSpPr>
            <a:spLocks noGrp="1" noRot="1" noChangeAspect="1"/>
          </p:cNvSpPr>
          <p:nvPr>
            <p:ph type="sldImg" idx="2"/>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5:notes"/>
          <p:cNvSpPr>
            <a:spLocks noGrp="1" noRot="1" noChangeAspect="1"/>
          </p:cNvSpPr>
          <p:nvPr>
            <p:ph type="sldImg" idx="2"/>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9766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5:notes"/>
          <p:cNvSpPr>
            <a:spLocks noGrp="1" noRot="1" noChangeAspect="1"/>
          </p:cNvSpPr>
          <p:nvPr>
            <p:ph type="sldImg" idx="2"/>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6226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5:notes"/>
          <p:cNvSpPr>
            <a:spLocks noGrp="1" noRot="1" noChangeAspect="1"/>
          </p:cNvSpPr>
          <p:nvPr>
            <p:ph type="sldImg" idx="2"/>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2925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5:notes"/>
          <p:cNvSpPr>
            <a:spLocks noGrp="1" noRot="1" noChangeAspect="1"/>
          </p:cNvSpPr>
          <p:nvPr>
            <p:ph type="sldImg" idx="2"/>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5960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chemeClr val="lt1"/>
        </a:solidFill>
        <a:effectLst/>
      </p:bgPr>
    </p:bg>
    <p:spTree>
      <p:nvGrpSpPr>
        <p:cNvPr id="1" name="Shape 14"/>
        <p:cNvGrpSpPr/>
        <p:nvPr/>
      </p:nvGrpSpPr>
      <p:grpSpPr>
        <a:xfrm>
          <a:off x="0" y="0"/>
          <a:ext cx="0" cy="0"/>
          <a:chOff x="0" y="0"/>
          <a:chExt cx="0" cy="0"/>
        </a:xfrm>
      </p:grpSpPr>
      <p:sp>
        <p:nvSpPr>
          <p:cNvPr id="15" name="Google Shape;15;p27">
            <a:extLst>
              <a:ext uri="{C183D7F6-B498-43B3-948B-1728B52AA6E4}">
                <adec:decorative xmlns:adec="http://schemas.microsoft.com/office/drawing/2017/decorative" val="1"/>
              </a:ext>
            </a:extLst>
          </p:cNvPr>
          <p:cNvSpPr/>
          <p:nvPr/>
        </p:nvSpPr>
        <p:spPr>
          <a:xfrm>
            <a:off x="0" y="9696153"/>
            <a:ext cx="6858000" cy="209848"/>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41784" tIns="20886" rIns="41784" bIns="2088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823" b="0" i="0" u="none" strike="noStrike" cap="none">
              <a:solidFill>
                <a:schemeClr val="lt1"/>
              </a:solidFill>
              <a:latin typeface="Calibri"/>
              <a:ea typeface="Calibri"/>
              <a:cs typeface="Calibri"/>
              <a:sym typeface="Calibri"/>
            </a:endParaRPr>
          </a:p>
        </p:txBody>
      </p:sp>
      <p:sp>
        <p:nvSpPr>
          <p:cNvPr id="16" name="Tittel"/>
          <p:cNvSpPr txBox="1">
            <a:spLocks noGrp="1"/>
          </p:cNvSpPr>
          <p:nvPr>
            <p:ph type="title"/>
          </p:nvPr>
        </p:nvSpPr>
        <p:spPr>
          <a:xfrm>
            <a:off x="467916" y="1849121"/>
            <a:ext cx="3859628" cy="3732328"/>
          </a:xfrm>
          <a:prstGeom prst="rect">
            <a:avLst/>
          </a:prstGeom>
          <a:noFill/>
          <a:ln>
            <a:noFill/>
          </a:ln>
        </p:spPr>
        <p:txBody>
          <a:bodyPr spcFirstLastPara="1" wrap="square" lIns="91425" tIns="45700" rIns="91425" bIns="45700" anchor="t" anchorCtr="0">
            <a:normAutofit/>
          </a:bodyPr>
          <a:lstStyle>
            <a:lvl1pPr lvl="0" algn="l">
              <a:lnSpc>
                <a:spcPct val="150000"/>
              </a:lnSpc>
              <a:spcBef>
                <a:spcPts val="0"/>
              </a:spcBef>
              <a:spcAft>
                <a:spcPts val="0"/>
              </a:spcAft>
              <a:buClr>
                <a:schemeClr val="dk1"/>
              </a:buClr>
              <a:buSzPts val="4000"/>
              <a:buFont typeface="Tahom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Brødtekst"/>
          <p:cNvSpPr txBox="1">
            <a:spLocks noGrp="1"/>
          </p:cNvSpPr>
          <p:nvPr>
            <p:ph type="body" idx="1"/>
          </p:nvPr>
        </p:nvSpPr>
        <p:spPr>
          <a:xfrm>
            <a:off x="467916" y="6139144"/>
            <a:ext cx="3863200" cy="2111657"/>
          </a:xfrm>
          <a:prstGeom prst="rect">
            <a:avLst/>
          </a:prstGeom>
          <a:noFill/>
          <a:ln>
            <a:noFill/>
          </a:ln>
        </p:spPr>
        <p:txBody>
          <a:bodyPr spcFirstLastPara="1" wrap="square" lIns="91425" tIns="45700" rIns="91425" bIns="45700" anchor="t" anchorCtr="0">
            <a:normAutofit/>
          </a:bodyPr>
          <a:lstStyle>
            <a:lvl1pPr marL="208955" lvl="0" indent="-145108" algn="l">
              <a:lnSpc>
                <a:spcPct val="150000"/>
              </a:lnSpc>
              <a:spcBef>
                <a:spcPts val="457"/>
              </a:spcBef>
              <a:spcAft>
                <a:spcPts val="0"/>
              </a:spcAft>
              <a:buClr>
                <a:schemeClr val="dk1"/>
              </a:buClr>
              <a:buSzPts val="1400"/>
              <a:buFont typeface="Arial"/>
              <a:buChar char="•"/>
              <a:defRPr sz="1300">
                <a:solidFill>
                  <a:schemeClr val="dk1"/>
                </a:solidFill>
              </a:defRPr>
            </a:lvl1pPr>
            <a:lvl2pPr marL="417909" lvl="1" indent="-104478" algn="l">
              <a:lnSpc>
                <a:spcPct val="90000"/>
              </a:lnSpc>
              <a:spcBef>
                <a:spcPts val="228"/>
              </a:spcBef>
              <a:spcAft>
                <a:spcPts val="0"/>
              </a:spcAft>
              <a:buClr>
                <a:srgbClr val="978888"/>
              </a:buClr>
              <a:buSzPts val="2000"/>
              <a:buNone/>
              <a:defRPr sz="914">
                <a:solidFill>
                  <a:srgbClr val="978888"/>
                </a:solidFill>
              </a:defRPr>
            </a:lvl2pPr>
            <a:lvl3pPr marL="626864" lvl="2" indent="-104478" algn="l">
              <a:lnSpc>
                <a:spcPct val="90000"/>
              </a:lnSpc>
              <a:spcBef>
                <a:spcPts val="228"/>
              </a:spcBef>
              <a:spcAft>
                <a:spcPts val="0"/>
              </a:spcAft>
              <a:buClr>
                <a:srgbClr val="978888"/>
              </a:buClr>
              <a:buSzPts val="1800"/>
              <a:buNone/>
              <a:defRPr sz="823">
                <a:solidFill>
                  <a:srgbClr val="978888"/>
                </a:solidFill>
              </a:defRPr>
            </a:lvl3pPr>
            <a:lvl4pPr marL="835819" lvl="3" indent="-104478" algn="l">
              <a:lnSpc>
                <a:spcPct val="90000"/>
              </a:lnSpc>
              <a:spcBef>
                <a:spcPts val="228"/>
              </a:spcBef>
              <a:spcAft>
                <a:spcPts val="0"/>
              </a:spcAft>
              <a:buClr>
                <a:srgbClr val="978888"/>
              </a:buClr>
              <a:buSzPts val="1600"/>
              <a:buNone/>
              <a:defRPr sz="731">
                <a:solidFill>
                  <a:srgbClr val="978888"/>
                </a:solidFill>
              </a:defRPr>
            </a:lvl4pPr>
            <a:lvl5pPr marL="1044773" lvl="4" indent="-104478" algn="l">
              <a:lnSpc>
                <a:spcPct val="90000"/>
              </a:lnSpc>
              <a:spcBef>
                <a:spcPts val="228"/>
              </a:spcBef>
              <a:spcAft>
                <a:spcPts val="0"/>
              </a:spcAft>
              <a:buClr>
                <a:srgbClr val="978888"/>
              </a:buClr>
              <a:buSzPts val="1600"/>
              <a:buNone/>
              <a:defRPr sz="731">
                <a:solidFill>
                  <a:srgbClr val="978888"/>
                </a:solidFill>
              </a:defRPr>
            </a:lvl5pPr>
            <a:lvl6pPr marL="1253728" lvl="5" indent="-104478" algn="l">
              <a:lnSpc>
                <a:spcPct val="90000"/>
              </a:lnSpc>
              <a:spcBef>
                <a:spcPts val="228"/>
              </a:spcBef>
              <a:spcAft>
                <a:spcPts val="0"/>
              </a:spcAft>
              <a:buClr>
                <a:srgbClr val="978888"/>
              </a:buClr>
              <a:buSzPts val="1600"/>
              <a:buNone/>
              <a:defRPr sz="731">
                <a:solidFill>
                  <a:srgbClr val="978888"/>
                </a:solidFill>
              </a:defRPr>
            </a:lvl6pPr>
            <a:lvl7pPr marL="1462683" lvl="6" indent="-104478" algn="l">
              <a:lnSpc>
                <a:spcPct val="90000"/>
              </a:lnSpc>
              <a:spcBef>
                <a:spcPts val="228"/>
              </a:spcBef>
              <a:spcAft>
                <a:spcPts val="0"/>
              </a:spcAft>
              <a:buClr>
                <a:srgbClr val="978888"/>
              </a:buClr>
              <a:buSzPts val="1600"/>
              <a:buNone/>
              <a:defRPr sz="731">
                <a:solidFill>
                  <a:srgbClr val="978888"/>
                </a:solidFill>
              </a:defRPr>
            </a:lvl7pPr>
            <a:lvl8pPr marL="1671638" lvl="7" indent="-104478" algn="l">
              <a:lnSpc>
                <a:spcPct val="90000"/>
              </a:lnSpc>
              <a:spcBef>
                <a:spcPts val="228"/>
              </a:spcBef>
              <a:spcAft>
                <a:spcPts val="0"/>
              </a:spcAft>
              <a:buClr>
                <a:srgbClr val="978888"/>
              </a:buClr>
              <a:buSzPts val="1600"/>
              <a:buNone/>
              <a:defRPr sz="731">
                <a:solidFill>
                  <a:srgbClr val="978888"/>
                </a:solidFill>
              </a:defRPr>
            </a:lvl8pPr>
            <a:lvl9pPr marL="1880592" lvl="8" indent="-104478" algn="l">
              <a:lnSpc>
                <a:spcPct val="90000"/>
              </a:lnSpc>
              <a:spcBef>
                <a:spcPts val="228"/>
              </a:spcBef>
              <a:spcAft>
                <a:spcPts val="0"/>
              </a:spcAft>
              <a:buClr>
                <a:srgbClr val="978888"/>
              </a:buClr>
              <a:buSzPts val="1600"/>
              <a:buNone/>
              <a:defRPr sz="731">
                <a:solidFill>
                  <a:srgbClr val="978888"/>
                </a:solidFill>
              </a:defRPr>
            </a:lvl9pPr>
          </a:lstStyle>
          <a:p>
            <a:endParaRPr dirty="0"/>
          </a:p>
        </p:txBody>
      </p:sp>
      <p:sp>
        <p:nvSpPr>
          <p:cNvPr id="18" name="Google Shape;18;p27">
            <a:extLst>
              <a:ext uri="{C183D7F6-B498-43B3-948B-1728B52AA6E4}">
                <adec:decorative xmlns:adec="http://schemas.microsoft.com/office/drawing/2017/decorative" val="1"/>
              </a:ext>
            </a:extLst>
          </p:cNvPr>
          <p:cNvSpPr/>
          <p:nvPr/>
        </p:nvSpPr>
        <p:spPr>
          <a:xfrm>
            <a:off x="5925848" y="8763114"/>
            <a:ext cx="1864303" cy="1866078"/>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41784" tIns="20886" rIns="41784" bIns="2088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823"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sp>
        <p:nvSpPr>
          <p:cNvPr id="20" name="Google Shape;20;p28">
            <a:extLst>
              <a:ext uri="{C183D7F6-B498-43B3-948B-1728B52AA6E4}">
                <adec:decorative xmlns:adec="http://schemas.microsoft.com/office/drawing/2017/decorative" val="1"/>
              </a:ext>
            </a:extLst>
          </p:cNvPr>
          <p:cNvSpPr/>
          <p:nvPr/>
        </p:nvSpPr>
        <p:spPr>
          <a:xfrm>
            <a:off x="5576131" y="9008687"/>
            <a:ext cx="810382" cy="775609"/>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41784" tIns="20886" rIns="41784" bIns="2088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823" b="0" i="0" u="none" strike="noStrike" cap="none">
              <a:solidFill>
                <a:schemeClr val="lt1"/>
              </a:solidFill>
              <a:latin typeface="Calibri"/>
              <a:ea typeface="Calibri"/>
              <a:cs typeface="Calibri"/>
              <a:sym typeface="Calibri"/>
            </a:endParaRPr>
          </a:p>
        </p:txBody>
      </p:sp>
      <p:sp>
        <p:nvSpPr>
          <p:cNvPr id="2" name="Google Shape;18;p27">
            <a:extLst>
              <a:ext uri="{FF2B5EF4-FFF2-40B4-BE49-F238E27FC236}">
                <a16:creationId xmlns:a16="http://schemas.microsoft.com/office/drawing/2014/main" id="{BAB8AD8F-0D32-F392-DFA8-D52EB84B20A1}"/>
              </a:ext>
              <a:ext uri="{C183D7F6-B498-43B3-948B-1728B52AA6E4}">
                <adec:decorative xmlns:adec="http://schemas.microsoft.com/office/drawing/2017/decorative" val="1"/>
              </a:ext>
            </a:extLst>
          </p:cNvPr>
          <p:cNvSpPr/>
          <p:nvPr userDrawn="1"/>
        </p:nvSpPr>
        <p:spPr>
          <a:xfrm>
            <a:off x="5925848" y="8763114"/>
            <a:ext cx="1864303" cy="1866078"/>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41784" tIns="20886" rIns="41784" bIns="2088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823" b="0" i="0" u="none" strike="noStrike" cap="none">
              <a:solidFill>
                <a:schemeClr val="lt1"/>
              </a:solidFill>
              <a:latin typeface="Calibri"/>
              <a:ea typeface="Calibri"/>
              <a:cs typeface="Calibri"/>
              <a:sym typeface="Calibri"/>
            </a:endParaRPr>
          </a:p>
        </p:txBody>
      </p:sp>
      <p:sp>
        <p:nvSpPr>
          <p:cNvPr id="21" name="Google Shape;21;p28">
            <a:extLst>
              <a:ext uri="{C183D7F6-B498-43B3-948B-1728B52AA6E4}">
                <adec:decorative xmlns:adec="http://schemas.microsoft.com/office/drawing/2017/decorative" val="1"/>
              </a:ext>
            </a:extLst>
          </p:cNvPr>
          <p:cNvSpPr/>
          <p:nvPr/>
        </p:nvSpPr>
        <p:spPr>
          <a:xfrm>
            <a:off x="0" y="1"/>
            <a:ext cx="6858000" cy="162164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41784" tIns="20886" rIns="41784" bIns="2088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823" b="0" i="0" u="none" strike="noStrike" cap="none">
              <a:solidFill>
                <a:schemeClr val="lt1"/>
              </a:solidFill>
              <a:latin typeface="Calibri"/>
              <a:ea typeface="Calibri"/>
              <a:cs typeface="Calibri"/>
              <a:sym typeface="Calibri"/>
            </a:endParaRPr>
          </a:p>
        </p:txBody>
      </p:sp>
      <p:sp>
        <p:nvSpPr>
          <p:cNvPr id="22" name="Google Shape;22;p28">
            <a:extLst>
              <a:ext uri="{C183D7F6-B498-43B3-948B-1728B52AA6E4}">
                <adec:decorative xmlns:adec="http://schemas.microsoft.com/office/drawing/2017/decorative" val="1"/>
              </a:ext>
            </a:extLst>
          </p:cNvPr>
          <p:cNvSpPr/>
          <p:nvPr/>
        </p:nvSpPr>
        <p:spPr>
          <a:xfrm>
            <a:off x="0" y="1634356"/>
            <a:ext cx="6858000" cy="209848"/>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41784" tIns="20886" rIns="41784" bIns="2088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823" b="0" i="0" u="none" strike="noStrike" cap="none">
              <a:solidFill>
                <a:schemeClr val="lt1"/>
              </a:solidFill>
              <a:latin typeface="Calibri"/>
              <a:ea typeface="Calibri"/>
              <a:cs typeface="Calibri"/>
              <a:sym typeface="Calibri"/>
            </a:endParaRPr>
          </a:p>
        </p:txBody>
      </p:sp>
      <p:sp>
        <p:nvSpPr>
          <p:cNvPr id="23" name="Brødtekst"/>
          <p:cNvSpPr txBox="1">
            <a:spLocks noGrp="1"/>
          </p:cNvSpPr>
          <p:nvPr>
            <p:ph type="body" idx="1"/>
          </p:nvPr>
        </p:nvSpPr>
        <p:spPr>
          <a:xfrm>
            <a:off x="471489" y="2308731"/>
            <a:ext cx="5915025" cy="6613549"/>
          </a:xfrm>
          <a:prstGeom prst="rect">
            <a:avLst/>
          </a:prstGeom>
          <a:noFill/>
          <a:ln>
            <a:noFill/>
          </a:ln>
        </p:spPr>
        <p:txBody>
          <a:bodyPr spcFirstLastPara="1" wrap="square" lIns="91425" tIns="45700" rIns="91425" bIns="45700" anchor="t" anchorCtr="0">
            <a:normAutofit/>
          </a:bodyPr>
          <a:lstStyle>
            <a:lvl1pPr marL="208955" lvl="0" indent="-104478" algn="l">
              <a:lnSpc>
                <a:spcPct val="150000"/>
              </a:lnSpc>
              <a:spcBef>
                <a:spcPts val="457"/>
              </a:spcBef>
              <a:spcAft>
                <a:spcPts val="0"/>
              </a:spcAft>
              <a:buClr>
                <a:schemeClr val="dk1"/>
              </a:buClr>
              <a:buSzPts val="1200"/>
              <a:buNone/>
              <a:defRPr sz="1200"/>
            </a:lvl1pPr>
            <a:lvl2pPr marL="417909" lvl="1" indent="-136401" algn="l">
              <a:lnSpc>
                <a:spcPct val="150000"/>
              </a:lnSpc>
              <a:spcBef>
                <a:spcPts val="228"/>
              </a:spcBef>
              <a:spcAft>
                <a:spcPts val="0"/>
              </a:spcAft>
              <a:buClr>
                <a:schemeClr val="dk1"/>
              </a:buClr>
              <a:buSzPts val="1100"/>
              <a:buChar char="•"/>
              <a:defRPr sz="503"/>
            </a:lvl2pPr>
            <a:lvl3pPr marL="626864" lvl="2" indent="-145108" algn="l">
              <a:lnSpc>
                <a:spcPct val="150000"/>
              </a:lnSpc>
              <a:spcBef>
                <a:spcPts val="228"/>
              </a:spcBef>
              <a:spcAft>
                <a:spcPts val="0"/>
              </a:spcAft>
              <a:buClr>
                <a:schemeClr val="dk1"/>
              </a:buClr>
              <a:buSzPts val="1400"/>
              <a:buChar char="•"/>
              <a:defRPr sz="640"/>
            </a:lvl3pPr>
            <a:lvl4pPr marL="835819" lvl="3" indent="-139303" algn="l">
              <a:lnSpc>
                <a:spcPct val="150000"/>
              </a:lnSpc>
              <a:spcBef>
                <a:spcPts val="228"/>
              </a:spcBef>
              <a:spcAft>
                <a:spcPts val="0"/>
              </a:spcAft>
              <a:buClr>
                <a:schemeClr val="dk1"/>
              </a:buClr>
              <a:buSzPts val="1200"/>
              <a:buChar char="•"/>
              <a:defRPr sz="548"/>
            </a:lvl4pPr>
            <a:lvl5pPr marL="1044773" lvl="4" indent="-139303" algn="l">
              <a:lnSpc>
                <a:spcPct val="150000"/>
              </a:lnSpc>
              <a:spcBef>
                <a:spcPts val="228"/>
              </a:spcBef>
              <a:spcAft>
                <a:spcPts val="0"/>
              </a:spcAft>
              <a:buClr>
                <a:schemeClr val="dk1"/>
              </a:buClr>
              <a:buSzPts val="1200"/>
              <a:buChar char="•"/>
              <a:defRPr sz="548"/>
            </a:lvl5pPr>
            <a:lvl6pPr marL="1253728" lvl="5" indent="-156716" algn="l">
              <a:lnSpc>
                <a:spcPct val="90000"/>
              </a:lnSpc>
              <a:spcBef>
                <a:spcPts val="228"/>
              </a:spcBef>
              <a:spcAft>
                <a:spcPts val="0"/>
              </a:spcAft>
              <a:buClr>
                <a:schemeClr val="dk1"/>
              </a:buClr>
              <a:buSzPts val="1800"/>
              <a:buChar char="•"/>
              <a:defRPr/>
            </a:lvl6pPr>
            <a:lvl7pPr marL="1462683" lvl="6" indent="-156716" algn="l">
              <a:lnSpc>
                <a:spcPct val="90000"/>
              </a:lnSpc>
              <a:spcBef>
                <a:spcPts val="228"/>
              </a:spcBef>
              <a:spcAft>
                <a:spcPts val="0"/>
              </a:spcAft>
              <a:buClr>
                <a:schemeClr val="dk1"/>
              </a:buClr>
              <a:buSzPts val="1800"/>
              <a:buChar char="•"/>
              <a:defRPr/>
            </a:lvl7pPr>
            <a:lvl8pPr marL="1671638" lvl="7" indent="-156716" algn="l">
              <a:lnSpc>
                <a:spcPct val="90000"/>
              </a:lnSpc>
              <a:spcBef>
                <a:spcPts val="228"/>
              </a:spcBef>
              <a:spcAft>
                <a:spcPts val="0"/>
              </a:spcAft>
              <a:buClr>
                <a:schemeClr val="dk1"/>
              </a:buClr>
              <a:buSzPts val="1800"/>
              <a:buChar char="•"/>
              <a:defRPr/>
            </a:lvl8pPr>
            <a:lvl9pPr marL="1880592" lvl="8" indent="-156716" algn="l">
              <a:lnSpc>
                <a:spcPct val="90000"/>
              </a:lnSpc>
              <a:spcBef>
                <a:spcPts val="228"/>
              </a:spcBef>
              <a:spcAft>
                <a:spcPts val="0"/>
              </a:spcAft>
              <a:buClr>
                <a:schemeClr val="dk1"/>
              </a:buClr>
              <a:buSzPts val="1800"/>
              <a:buChar char="•"/>
              <a:defRPr/>
            </a:lvl9pPr>
          </a:lstStyle>
          <a:p>
            <a:endParaRPr dirty="0"/>
          </a:p>
        </p:txBody>
      </p:sp>
      <p:sp>
        <p:nvSpPr>
          <p:cNvPr id="24" name="Tittel"/>
          <p:cNvSpPr txBox="1">
            <a:spLocks noGrp="1"/>
          </p:cNvSpPr>
          <p:nvPr>
            <p:ph type="title"/>
          </p:nvPr>
        </p:nvSpPr>
        <p:spPr>
          <a:xfrm>
            <a:off x="471488" y="211050"/>
            <a:ext cx="5915025" cy="1497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Footer"/>
          <p:cNvSpPr txBox="1"/>
          <p:nvPr/>
        </p:nvSpPr>
        <p:spPr>
          <a:xfrm>
            <a:off x="471488" y="9181396"/>
            <a:ext cx="2163312" cy="527403"/>
          </a:xfrm>
          <a:prstGeom prst="rect">
            <a:avLst/>
          </a:prstGeom>
          <a:noFill/>
          <a:ln>
            <a:noFill/>
          </a:ln>
        </p:spPr>
        <p:txBody>
          <a:bodyPr spcFirstLastPara="1" wrap="square" lIns="41784" tIns="20886" rIns="41784" bIns="20886"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no-NO" sz="548" b="0" i="0" u="none" strike="noStrike" cap="none">
                <a:solidFill>
                  <a:schemeClr val="dk1"/>
                </a:solidFill>
                <a:latin typeface="Calibri"/>
                <a:ea typeface="Calibri"/>
                <a:cs typeface="Calibri"/>
                <a:sym typeface="Calibri"/>
              </a:rPr>
              <a:t> </a:t>
            </a:r>
            <a:endParaRPr sz="640" b="0" i="0" u="none" strike="noStrike" cap="none">
              <a:solidFill>
                <a:srgbClr val="000000"/>
              </a:solidFill>
              <a:latin typeface="Arial"/>
              <a:ea typeface="Arial"/>
              <a:cs typeface="Arial"/>
              <a:sym typeface="Arial"/>
            </a:endParaRPr>
          </a:p>
        </p:txBody>
      </p:sp>
      <p:sp>
        <p:nvSpPr>
          <p:cNvPr id="27" name="Sidetall"/>
          <p:cNvSpPr txBox="1">
            <a:spLocks noGrp="1"/>
          </p:cNvSpPr>
          <p:nvPr>
            <p:ph type="sldNum" idx="12"/>
          </p:nvPr>
        </p:nvSpPr>
        <p:spPr>
          <a:xfrm>
            <a:off x="6123001" y="9181396"/>
            <a:ext cx="630638"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9pPr>
          </a:lstStyle>
          <a:p>
            <a:fld id="{00000000-1234-1234-1234-123412341234}" type="slidenum">
              <a:rPr lang="no-NO" smtClean="0"/>
              <a:pPr/>
              <a:t>‹#›</a:t>
            </a:fld>
            <a:endParaRPr lang="no-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reserve="1" userDrawn="1">
  <p:cSld name="12_Custom Layout">
    <p:spTree>
      <p:nvGrpSpPr>
        <p:cNvPr id="1" name="Shape 19"/>
        <p:cNvGrpSpPr/>
        <p:nvPr/>
      </p:nvGrpSpPr>
      <p:grpSpPr>
        <a:xfrm>
          <a:off x="0" y="0"/>
          <a:ext cx="0" cy="0"/>
          <a:chOff x="0" y="0"/>
          <a:chExt cx="0" cy="0"/>
        </a:xfrm>
      </p:grpSpPr>
      <p:sp>
        <p:nvSpPr>
          <p:cNvPr id="20" name="Google Shape;20;p28">
            <a:extLst>
              <a:ext uri="{C183D7F6-B498-43B3-948B-1728B52AA6E4}">
                <adec:decorative xmlns:adec="http://schemas.microsoft.com/office/drawing/2017/decorative" val="1"/>
              </a:ext>
            </a:extLst>
          </p:cNvPr>
          <p:cNvSpPr/>
          <p:nvPr/>
        </p:nvSpPr>
        <p:spPr>
          <a:xfrm>
            <a:off x="5576131" y="9008687"/>
            <a:ext cx="810382" cy="775609"/>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41784" tIns="20886" rIns="41784" bIns="2088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823" b="0" i="0" u="none" strike="noStrike" cap="none">
              <a:solidFill>
                <a:schemeClr val="lt1"/>
              </a:solidFill>
              <a:latin typeface="Calibri"/>
              <a:ea typeface="Calibri"/>
              <a:cs typeface="Calibri"/>
              <a:sym typeface="Calibri"/>
            </a:endParaRPr>
          </a:p>
        </p:txBody>
      </p:sp>
      <p:sp>
        <p:nvSpPr>
          <p:cNvPr id="2" name="Google Shape;18;p27">
            <a:extLst>
              <a:ext uri="{FF2B5EF4-FFF2-40B4-BE49-F238E27FC236}">
                <a16:creationId xmlns:a16="http://schemas.microsoft.com/office/drawing/2014/main" id="{BAB8AD8F-0D32-F392-DFA8-D52EB84B20A1}"/>
              </a:ext>
              <a:ext uri="{C183D7F6-B498-43B3-948B-1728B52AA6E4}">
                <adec:decorative xmlns:adec="http://schemas.microsoft.com/office/drawing/2017/decorative" val="1"/>
              </a:ext>
            </a:extLst>
          </p:cNvPr>
          <p:cNvSpPr/>
          <p:nvPr userDrawn="1"/>
        </p:nvSpPr>
        <p:spPr>
          <a:xfrm>
            <a:off x="5925848" y="8763114"/>
            <a:ext cx="1864303" cy="1866078"/>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41784" tIns="20886" rIns="41784" bIns="2088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823" b="0" i="0" u="none" strike="noStrike" cap="none">
              <a:solidFill>
                <a:schemeClr val="lt1"/>
              </a:solidFill>
              <a:latin typeface="Calibri"/>
              <a:ea typeface="Calibri"/>
              <a:cs typeface="Calibri"/>
              <a:sym typeface="Calibri"/>
            </a:endParaRPr>
          </a:p>
        </p:txBody>
      </p:sp>
      <p:sp>
        <p:nvSpPr>
          <p:cNvPr id="21" name="Google Shape;21;p28">
            <a:extLst>
              <a:ext uri="{C183D7F6-B498-43B3-948B-1728B52AA6E4}">
                <adec:decorative xmlns:adec="http://schemas.microsoft.com/office/drawing/2017/decorative" val="1"/>
              </a:ext>
            </a:extLst>
          </p:cNvPr>
          <p:cNvSpPr/>
          <p:nvPr/>
        </p:nvSpPr>
        <p:spPr>
          <a:xfrm>
            <a:off x="0" y="1"/>
            <a:ext cx="6858000" cy="162164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41784" tIns="20886" rIns="41784" bIns="2088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823" b="0" i="0" u="none" strike="noStrike" cap="none">
              <a:solidFill>
                <a:schemeClr val="lt1"/>
              </a:solidFill>
              <a:latin typeface="Calibri"/>
              <a:ea typeface="Calibri"/>
              <a:cs typeface="Calibri"/>
              <a:sym typeface="Calibri"/>
            </a:endParaRPr>
          </a:p>
        </p:txBody>
      </p:sp>
      <p:sp>
        <p:nvSpPr>
          <p:cNvPr id="22" name="Google Shape;22;p28">
            <a:extLst>
              <a:ext uri="{C183D7F6-B498-43B3-948B-1728B52AA6E4}">
                <adec:decorative xmlns:adec="http://schemas.microsoft.com/office/drawing/2017/decorative" val="1"/>
              </a:ext>
            </a:extLst>
          </p:cNvPr>
          <p:cNvSpPr/>
          <p:nvPr/>
        </p:nvSpPr>
        <p:spPr>
          <a:xfrm>
            <a:off x="0" y="1634356"/>
            <a:ext cx="6858000" cy="209848"/>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41784" tIns="20886" rIns="41784" bIns="2088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823" b="0" i="0" u="none" strike="noStrike" cap="none">
              <a:solidFill>
                <a:schemeClr val="lt1"/>
              </a:solidFill>
              <a:latin typeface="Calibri"/>
              <a:ea typeface="Calibri"/>
              <a:cs typeface="Calibri"/>
              <a:sym typeface="Calibri"/>
            </a:endParaRPr>
          </a:p>
        </p:txBody>
      </p:sp>
      <p:sp>
        <p:nvSpPr>
          <p:cNvPr id="23" name="Brødtekst"/>
          <p:cNvSpPr txBox="1">
            <a:spLocks noGrp="1"/>
          </p:cNvSpPr>
          <p:nvPr>
            <p:ph type="body" idx="1"/>
          </p:nvPr>
        </p:nvSpPr>
        <p:spPr>
          <a:xfrm>
            <a:off x="471489" y="3143851"/>
            <a:ext cx="5915025" cy="5778429"/>
          </a:xfrm>
          <a:prstGeom prst="rect">
            <a:avLst/>
          </a:prstGeom>
          <a:noFill/>
          <a:ln>
            <a:noFill/>
          </a:ln>
        </p:spPr>
        <p:txBody>
          <a:bodyPr spcFirstLastPara="1" wrap="square" lIns="91425" tIns="45700" rIns="91425" bIns="45700" anchor="t" anchorCtr="0">
            <a:normAutofit/>
          </a:bodyPr>
          <a:lstStyle>
            <a:lvl1pPr marL="208955" lvl="0" indent="-104478" algn="l">
              <a:lnSpc>
                <a:spcPct val="150000"/>
              </a:lnSpc>
              <a:spcBef>
                <a:spcPts val="457"/>
              </a:spcBef>
              <a:spcAft>
                <a:spcPts val="0"/>
              </a:spcAft>
              <a:buClr>
                <a:schemeClr val="dk1"/>
              </a:buClr>
              <a:buSzPts val="1200"/>
              <a:buNone/>
              <a:defRPr sz="1200"/>
            </a:lvl1pPr>
            <a:lvl2pPr marL="417909" lvl="1" indent="-136401" algn="l">
              <a:lnSpc>
                <a:spcPct val="150000"/>
              </a:lnSpc>
              <a:spcBef>
                <a:spcPts val="228"/>
              </a:spcBef>
              <a:spcAft>
                <a:spcPts val="0"/>
              </a:spcAft>
              <a:buClr>
                <a:schemeClr val="dk1"/>
              </a:buClr>
              <a:buSzPts val="1100"/>
              <a:buChar char="•"/>
              <a:defRPr sz="503"/>
            </a:lvl2pPr>
            <a:lvl3pPr marL="626864" lvl="2" indent="-145108" algn="l">
              <a:lnSpc>
                <a:spcPct val="150000"/>
              </a:lnSpc>
              <a:spcBef>
                <a:spcPts val="228"/>
              </a:spcBef>
              <a:spcAft>
                <a:spcPts val="0"/>
              </a:spcAft>
              <a:buClr>
                <a:schemeClr val="dk1"/>
              </a:buClr>
              <a:buSzPts val="1400"/>
              <a:buChar char="•"/>
              <a:defRPr sz="640"/>
            </a:lvl3pPr>
            <a:lvl4pPr marL="835819" lvl="3" indent="-139303" algn="l">
              <a:lnSpc>
                <a:spcPct val="150000"/>
              </a:lnSpc>
              <a:spcBef>
                <a:spcPts val="228"/>
              </a:spcBef>
              <a:spcAft>
                <a:spcPts val="0"/>
              </a:spcAft>
              <a:buClr>
                <a:schemeClr val="dk1"/>
              </a:buClr>
              <a:buSzPts val="1200"/>
              <a:buChar char="•"/>
              <a:defRPr sz="548"/>
            </a:lvl4pPr>
            <a:lvl5pPr marL="1044773" lvl="4" indent="-139303" algn="l">
              <a:lnSpc>
                <a:spcPct val="150000"/>
              </a:lnSpc>
              <a:spcBef>
                <a:spcPts val="228"/>
              </a:spcBef>
              <a:spcAft>
                <a:spcPts val="0"/>
              </a:spcAft>
              <a:buClr>
                <a:schemeClr val="dk1"/>
              </a:buClr>
              <a:buSzPts val="1200"/>
              <a:buChar char="•"/>
              <a:defRPr sz="548"/>
            </a:lvl5pPr>
            <a:lvl6pPr marL="1253728" lvl="5" indent="-156716" algn="l">
              <a:lnSpc>
                <a:spcPct val="90000"/>
              </a:lnSpc>
              <a:spcBef>
                <a:spcPts val="228"/>
              </a:spcBef>
              <a:spcAft>
                <a:spcPts val="0"/>
              </a:spcAft>
              <a:buClr>
                <a:schemeClr val="dk1"/>
              </a:buClr>
              <a:buSzPts val="1800"/>
              <a:buChar char="•"/>
              <a:defRPr/>
            </a:lvl6pPr>
            <a:lvl7pPr marL="1462683" lvl="6" indent="-156716" algn="l">
              <a:lnSpc>
                <a:spcPct val="90000"/>
              </a:lnSpc>
              <a:spcBef>
                <a:spcPts val="228"/>
              </a:spcBef>
              <a:spcAft>
                <a:spcPts val="0"/>
              </a:spcAft>
              <a:buClr>
                <a:schemeClr val="dk1"/>
              </a:buClr>
              <a:buSzPts val="1800"/>
              <a:buChar char="•"/>
              <a:defRPr/>
            </a:lvl7pPr>
            <a:lvl8pPr marL="1671638" lvl="7" indent="-156716" algn="l">
              <a:lnSpc>
                <a:spcPct val="90000"/>
              </a:lnSpc>
              <a:spcBef>
                <a:spcPts val="228"/>
              </a:spcBef>
              <a:spcAft>
                <a:spcPts val="0"/>
              </a:spcAft>
              <a:buClr>
                <a:schemeClr val="dk1"/>
              </a:buClr>
              <a:buSzPts val="1800"/>
              <a:buChar char="•"/>
              <a:defRPr/>
            </a:lvl8pPr>
            <a:lvl9pPr marL="1880592" lvl="8" indent="-156716" algn="l">
              <a:lnSpc>
                <a:spcPct val="90000"/>
              </a:lnSpc>
              <a:spcBef>
                <a:spcPts val="228"/>
              </a:spcBef>
              <a:spcAft>
                <a:spcPts val="0"/>
              </a:spcAft>
              <a:buClr>
                <a:schemeClr val="dk1"/>
              </a:buClr>
              <a:buSzPts val="1800"/>
              <a:buChar char="•"/>
              <a:defRPr/>
            </a:lvl9pPr>
          </a:lstStyle>
          <a:p>
            <a:endParaRPr/>
          </a:p>
        </p:txBody>
      </p:sp>
      <p:sp>
        <p:nvSpPr>
          <p:cNvPr id="24" name="Overskrift"/>
          <p:cNvSpPr txBox="1">
            <a:spLocks noGrp="1"/>
          </p:cNvSpPr>
          <p:nvPr>
            <p:ph type="title"/>
          </p:nvPr>
        </p:nvSpPr>
        <p:spPr>
          <a:xfrm>
            <a:off x="471488" y="211050"/>
            <a:ext cx="5915025" cy="1497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Footer"/>
          <p:cNvSpPr txBox="1"/>
          <p:nvPr/>
        </p:nvSpPr>
        <p:spPr>
          <a:xfrm>
            <a:off x="471488" y="9181396"/>
            <a:ext cx="2163312" cy="527403"/>
          </a:xfrm>
          <a:prstGeom prst="rect">
            <a:avLst/>
          </a:prstGeom>
          <a:noFill/>
          <a:ln>
            <a:noFill/>
          </a:ln>
        </p:spPr>
        <p:txBody>
          <a:bodyPr spcFirstLastPara="1" wrap="square" lIns="41784" tIns="20886" rIns="41784" bIns="20886"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no-NO" sz="548" b="0" i="0" u="none" strike="noStrike" cap="none">
                <a:solidFill>
                  <a:schemeClr val="dk1"/>
                </a:solidFill>
                <a:latin typeface="Calibri"/>
                <a:ea typeface="Calibri"/>
                <a:cs typeface="Calibri"/>
                <a:sym typeface="Calibri"/>
              </a:rPr>
              <a:t> </a:t>
            </a:r>
            <a:endParaRPr sz="640" b="0" i="0" u="none" strike="noStrike" cap="none">
              <a:solidFill>
                <a:srgbClr val="000000"/>
              </a:solidFill>
              <a:latin typeface="Arial"/>
              <a:ea typeface="Arial"/>
              <a:cs typeface="Arial"/>
              <a:sym typeface="Arial"/>
            </a:endParaRPr>
          </a:p>
        </p:txBody>
      </p:sp>
      <p:sp>
        <p:nvSpPr>
          <p:cNvPr id="27" name="Sidetall"/>
          <p:cNvSpPr txBox="1">
            <a:spLocks noGrp="1"/>
          </p:cNvSpPr>
          <p:nvPr>
            <p:ph type="sldNum" idx="12"/>
          </p:nvPr>
        </p:nvSpPr>
        <p:spPr>
          <a:xfrm>
            <a:off x="6123001" y="9181396"/>
            <a:ext cx="630638"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9pPr>
          </a:lstStyle>
          <a:p>
            <a:fld id="{00000000-1234-1234-1234-123412341234}" type="slidenum">
              <a:rPr lang="no-NO" smtClean="0"/>
              <a:pPr/>
              <a:t>‹#›</a:t>
            </a:fld>
            <a:endParaRPr lang="no-NO"/>
          </a:p>
        </p:txBody>
      </p:sp>
      <p:sp>
        <p:nvSpPr>
          <p:cNvPr id="3" name="Undertittel">
            <a:extLst>
              <a:ext uri="{FF2B5EF4-FFF2-40B4-BE49-F238E27FC236}">
                <a16:creationId xmlns:a16="http://schemas.microsoft.com/office/drawing/2014/main" id="{1A500803-172F-AC0F-EBF1-8101FB89CA44}"/>
              </a:ext>
            </a:extLst>
          </p:cNvPr>
          <p:cNvSpPr txBox="1">
            <a:spLocks noGrp="1"/>
          </p:cNvSpPr>
          <p:nvPr>
            <p:ph type="body" idx="2"/>
          </p:nvPr>
        </p:nvSpPr>
        <p:spPr>
          <a:xfrm>
            <a:off x="471486" y="2308731"/>
            <a:ext cx="5914132" cy="835120"/>
          </a:xfrm>
          <a:prstGeom prst="rect">
            <a:avLst/>
          </a:prstGeom>
          <a:noFill/>
          <a:ln>
            <a:noFill/>
          </a:ln>
        </p:spPr>
        <p:txBody>
          <a:bodyPr spcFirstLastPara="1" wrap="square" lIns="91425" tIns="45700" rIns="91425" bIns="45700" anchor="t" anchorCtr="0">
            <a:noAutofit/>
          </a:bodyPr>
          <a:lstStyle>
            <a:lvl1pPr marL="208955" lvl="0" indent="-104478" algn="l">
              <a:lnSpc>
                <a:spcPct val="150000"/>
              </a:lnSpc>
              <a:spcBef>
                <a:spcPts val="457"/>
              </a:spcBef>
              <a:spcAft>
                <a:spcPts val="0"/>
              </a:spcAft>
              <a:buClr>
                <a:schemeClr val="dk1"/>
              </a:buClr>
              <a:buSzPts val="1400"/>
              <a:buNone/>
              <a:defRPr sz="1400" b="1"/>
            </a:lvl1pPr>
            <a:lvl2pPr marL="417909" lvl="1" indent="-104478" algn="l">
              <a:lnSpc>
                <a:spcPct val="90000"/>
              </a:lnSpc>
              <a:spcBef>
                <a:spcPts val="228"/>
              </a:spcBef>
              <a:spcAft>
                <a:spcPts val="0"/>
              </a:spcAft>
              <a:buClr>
                <a:schemeClr val="dk1"/>
              </a:buClr>
              <a:buSzPts val="2000"/>
              <a:buNone/>
              <a:defRPr sz="914" b="1"/>
            </a:lvl2pPr>
            <a:lvl3pPr marL="626864" lvl="2" indent="-104478" algn="l">
              <a:lnSpc>
                <a:spcPct val="90000"/>
              </a:lnSpc>
              <a:spcBef>
                <a:spcPts val="228"/>
              </a:spcBef>
              <a:spcAft>
                <a:spcPts val="0"/>
              </a:spcAft>
              <a:buClr>
                <a:schemeClr val="dk1"/>
              </a:buClr>
              <a:buSzPts val="1800"/>
              <a:buNone/>
              <a:defRPr sz="823" b="1"/>
            </a:lvl3pPr>
            <a:lvl4pPr marL="835819" lvl="3" indent="-104478" algn="l">
              <a:lnSpc>
                <a:spcPct val="90000"/>
              </a:lnSpc>
              <a:spcBef>
                <a:spcPts val="228"/>
              </a:spcBef>
              <a:spcAft>
                <a:spcPts val="0"/>
              </a:spcAft>
              <a:buClr>
                <a:schemeClr val="dk1"/>
              </a:buClr>
              <a:buSzPts val="1600"/>
              <a:buNone/>
              <a:defRPr sz="731" b="1"/>
            </a:lvl4pPr>
            <a:lvl5pPr marL="1044773" lvl="4" indent="-104478" algn="l">
              <a:lnSpc>
                <a:spcPct val="90000"/>
              </a:lnSpc>
              <a:spcBef>
                <a:spcPts val="228"/>
              </a:spcBef>
              <a:spcAft>
                <a:spcPts val="0"/>
              </a:spcAft>
              <a:buClr>
                <a:schemeClr val="dk1"/>
              </a:buClr>
              <a:buSzPts val="1600"/>
              <a:buNone/>
              <a:defRPr sz="731" b="1"/>
            </a:lvl5pPr>
            <a:lvl6pPr marL="1253728" lvl="5" indent="-104478" algn="l">
              <a:lnSpc>
                <a:spcPct val="90000"/>
              </a:lnSpc>
              <a:spcBef>
                <a:spcPts val="228"/>
              </a:spcBef>
              <a:spcAft>
                <a:spcPts val="0"/>
              </a:spcAft>
              <a:buClr>
                <a:schemeClr val="dk1"/>
              </a:buClr>
              <a:buSzPts val="1600"/>
              <a:buNone/>
              <a:defRPr sz="731" b="1"/>
            </a:lvl6pPr>
            <a:lvl7pPr marL="1462683" lvl="6" indent="-104478" algn="l">
              <a:lnSpc>
                <a:spcPct val="90000"/>
              </a:lnSpc>
              <a:spcBef>
                <a:spcPts val="228"/>
              </a:spcBef>
              <a:spcAft>
                <a:spcPts val="0"/>
              </a:spcAft>
              <a:buClr>
                <a:schemeClr val="dk1"/>
              </a:buClr>
              <a:buSzPts val="1600"/>
              <a:buNone/>
              <a:defRPr sz="731" b="1"/>
            </a:lvl7pPr>
            <a:lvl8pPr marL="1671638" lvl="7" indent="-104478" algn="l">
              <a:lnSpc>
                <a:spcPct val="90000"/>
              </a:lnSpc>
              <a:spcBef>
                <a:spcPts val="228"/>
              </a:spcBef>
              <a:spcAft>
                <a:spcPts val="0"/>
              </a:spcAft>
              <a:buClr>
                <a:schemeClr val="dk1"/>
              </a:buClr>
              <a:buSzPts val="1600"/>
              <a:buNone/>
              <a:defRPr sz="731" b="1"/>
            </a:lvl8pPr>
            <a:lvl9pPr marL="1880592" lvl="8" indent="-104478" algn="l">
              <a:lnSpc>
                <a:spcPct val="90000"/>
              </a:lnSpc>
              <a:spcBef>
                <a:spcPts val="228"/>
              </a:spcBef>
              <a:spcAft>
                <a:spcPts val="0"/>
              </a:spcAft>
              <a:buClr>
                <a:schemeClr val="dk1"/>
              </a:buClr>
              <a:buSzPts val="1600"/>
              <a:buNone/>
              <a:defRPr sz="731" b="1"/>
            </a:lvl9pPr>
          </a:lstStyle>
          <a:p>
            <a:endParaRPr dirty="0"/>
          </a:p>
        </p:txBody>
      </p:sp>
    </p:spTree>
    <p:extLst>
      <p:ext uri="{BB962C8B-B14F-4D97-AF65-F5344CB8AC3E}">
        <p14:creationId xmlns:p14="http://schemas.microsoft.com/office/powerpoint/2010/main" val="23389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reserve="1" userDrawn="1">
  <p:cSld name="12_Custom Layout">
    <p:spTree>
      <p:nvGrpSpPr>
        <p:cNvPr id="1" name="Shape 19"/>
        <p:cNvGrpSpPr/>
        <p:nvPr/>
      </p:nvGrpSpPr>
      <p:grpSpPr>
        <a:xfrm>
          <a:off x="0" y="0"/>
          <a:ext cx="0" cy="0"/>
          <a:chOff x="0" y="0"/>
          <a:chExt cx="0" cy="0"/>
        </a:xfrm>
      </p:grpSpPr>
      <p:sp>
        <p:nvSpPr>
          <p:cNvPr id="20" name="Google Shape;20;p28">
            <a:extLst>
              <a:ext uri="{C183D7F6-B498-43B3-948B-1728B52AA6E4}">
                <adec:decorative xmlns:adec="http://schemas.microsoft.com/office/drawing/2017/decorative" val="1"/>
              </a:ext>
            </a:extLst>
          </p:cNvPr>
          <p:cNvSpPr/>
          <p:nvPr userDrawn="1"/>
        </p:nvSpPr>
        <p:spPr>
          <a:xfrm>
            <a:off x="5576131" y="9008687"/>
            <a:ext cx="810382" cy="775609"/>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41784" tIns="20886" rIns="41784" bIns="2088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823" b="0" i="0" u="none" strike="noStrike" cap="none">
              <a:solidFill>
                <a:schemeClr val="lt1"/>
              </a:solidFill>
              <a:latin typeface="Calibri"/>
              <a:ea typeface="Calibri"/>
              <a:cs typeface="Calibri"/>
              <a:sym typeface="Calibri"/>
            </a:endParaRPr>
          </a:p>
        </p:txBody>
      </p:sp>
      <p:sp>
        <p:nvSpPr>
          <p:cNvPr id="3" name="Google Shape;18;p27">
            <a:extLst>
              <a:ext uri="{FF2B5EF4-FFF2-40B4-BE49-F238E27FC236}">
                <a16:creationId xmlns:a16="http://schemas.microsoft.com/office/drawing/2014/main" id="{4E47CA28-083A-F2A9-35B6-576A0300CD96}"/>
              </a:ext>
              <a:ext uri="{C183D7F6-B498-43B3-948B-1728B52AA6E4}">
                <adec:decorative xmlns:adec="http://schemas.microsoft.com/office/drawing/2017/decorative" val="1"/>
              </a:ext>
            </a:extLst>
          </p:cNvPr>
          <p:cNvSpPr/>
          <p:nvPr userDrawn="1"/>
        </p:nvSpPr>
        <p:spPr>
          <a:xfrm>
            <a:off x="5925848" y="8763114"/>
            <a:ext cx="1864303" cy="1866078"/>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41784" tIns="20886" rIns="41784" bIns="2088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823" b="0" i="0" u="none" strike="noStrike" cap="none">
              <a:solidFill>
                <a:schemeClr val="lt1"/>
              </a:solidFill>
              <a:latin typeface="Calibri"/>
              <a:ea typeface="Calibri"/>
              <a:cs typeface="Calibri"/>
              <a:sym typeface="Calibri"/>
            </a:endParaRPr>
          </a:p>
        </p:txBody>
      </p:sp>
      <p:sp>
        <p:nvSpPr>
          <p:cNvPr id="21" name="Google Shape;21;p28">
            <a:extLst>
              <a:ext uri="{C183D7F6-B498-43B3-948B-1728B52AA6E4}">
                <adec:decorative xmlns:adec="http://schemas.microsoft.com/office/drawing/2017/decorative" val="1"/>
              </a:ext>
            </a:extLst>
          </p:cNvPr>
          <p:cNvSpPr/>
          <p:nvPr/>
        </p:nvSpPr>
        <p:spPr>
          <a:xfrm>
            <a:off x="0" y="1"/>
            <a:ext cx="6858000" cy="162164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41784" tIns="20886" rIns="41784" bIns="2088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823" b="0" i="0" u="none" strike="noStrike" cap="none">
              <a:solidFill>
                <a:schemeClr val="lt1"/>
              </a:solidFill>
              <a:latin typeface="Calibri"/>
              <a:ea typeface="Calibri"/>
              <a:cs typeface="Calibri"/>
              <a:sym typeface="Calibri"/>
            </a:endParaRPr>
          </a:p>
        </p:txBody>
      </p:sp>
      <p:sp>
        <p:nvSpPr>
          <p:cNvPr id="22" name="Google Shape;22;p28">
            <a:extLst>
              <a:ext uri="{C183D7F6-B498-43B3-948B-1728B52AA6E4}">
                <adec:decorative xmlns:adec="http://schemas.microsoft.com/office/drawing/2017/decorative" val="1"/>
              </a:ext>
            </a:extLst>
          </p:cNvPr>
          <p:cNvSpPr/>
          <p:nvPr/>
        </p:nvSpPr>
        <p:spPr>
          <a:xfrm>
            <a:off x="0" y="1634356"/>
            <a:ext cx="6858000" cy="209848"/>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41784" tIns="20886" rIns="41784" bIns="2088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823" b="0" i="0" u="none" strike="noStrike" cap="none">
              <a:solidFill>
                <a:schemeClr val="lt1"/>
              </a:solidFill>
              <a:latin typeface="Calibri"/>
              <a:ea typeface="Calibri"/>
              <a:cs typeface="Calibri"/>
              <a:sym typeface="Calibri"/>
            </a:endParaRPr>
          </a:p>
        </p:txBody>
      </p:sp>
      <p:sp>
        <p:nvSpPr>
          <p:cNvPr id="23" name="Brødtekst 1"/>
          <p:cNvSpPr txBox="1">
            <a:spLocks noGrp="1"/>
          </p:cNvSpPr>
          <p:nvPr>
            <p:ph type="body" idx="1"/>
          </p:nvPr>
        </p:nvSpPr>
        <p:spPr>
          <a:xfrm>
            <a:off x="471490" y="2308731"/>
            <a:ext cx="2847444" cy="6613549"/>
          </a:xfrm>
          <a:prstGeom prst="rect">
            <a:avLst/>
          </a:prstGeom>
          <a:noFill/>
          <a:ln>
            <a:noFill/>
          </a:ln>
        </p:spPr>
        <p:txBody>
          <a:bodyPr spcFirstLastPara="1" wrap="square" lIns="91425" tIns="45700" rIns="91425" bIns="45700" anchor="t" anchorCtr="0">
            <a:normAutofit/>
          </a:bodyPr>
          <a:lstStyle>
            <a:lvl1pPr marL="208955" lvl="0" indent="-104478" algn="l">
              <a:lnSpc>
                <a:spcPct val="150000"/>
              </a:lnSpc>
              <a:spcBef>
                <a:spcPts val="457"/>
              </a:spcBef>
              <a:spcAft>
                <a:spcPts val="0"/>
              </a:spcAft>
              <a:buClr>
                <a:schemeClr val="dk1"/>
              </a:buClr>
              <a:buSzPts val="1200"/>
              <a:buNone/>
              <a:defRPr sz="1200"/>
            </a:lvl1pPr>
            <a:lvl2pPr marL="417909" lvl="1" indent="-136401" algn="l">
              <a:lnSpc>
                <a:spcPct val="150000"/>
              </a:lnSpc>
              <a:spcBef>
                <a:spcPts val="228"/>
              </a:spcBef>
              <a:spcAft>
                <a:spcPts val="0"/>
              </a:spcAft>
              <a:buClr>
                <a:schemeClr val="dk1"/>
              </a:buClr>
              <a:buSzPts val="1100"/>
              <a:buChar char="•"/>
              <a:defRPr sz="503"/>
            </a:lvl2pPr>
            <a:lvl3pPr marL="626864" lvl="2" indent="-145108" algn="l">
              <a:lnSpc>
                <a:spcPct val="150000"/>
              </a:lnSpc>
              <a:spcBef>
                <a:spcPts val="228"/>
              </a:spcBef>
              <a:spcAft>
                <a:spcPts val="0"/>
              </a:spcAft>
              <a:buClr>
                <a:schemeClr val="dk1"/>
              </a:buClr>
              <a:buSzPts val="1400"/>
              <a:buChar char="•"/>
              <a:defRPr sz="640"/>
            </a:lvl3pPr>
            <a:lvl4pPr marL="835819" lvl="3" indent="-139303" algn="l">
              <a:lnSpc>
                <a:spcPct val="150000"/>
              </a:lnSpc>
              <a:spcBef>
                <a:spcPts val="228"/>
              </a:spcBef>
              <a:spcAft>
                <a:spcPts val="0"/>
              </a:spcAft>
              <a:buClr>
                <a:schemeClr val="dk1"/>
              </a:buClr>
              <a:buSzPts val="1200"/>
              <a:buChar char="•"/>
              <a:defRPr sz="548"/>
            </a:lvl4pPr>
            <a:lvl5pPr marL="1044773" lvl="4" indent="-139303" algn="l">
              <a:lnSpc>
                <a:spcPct val="150000"/>
              </a:lnSpc>
              <a:spcBef>
                <a:spcPts val="228"/>
              </a:spcBef>
              <a:spcAft>
                <a:spcPts val="0"/>
              </a:spcAft>
              <a:buClr>
                <a:schemeClr val="dk1"/>
              </a:buClr>
              <a:buSzPts val="1200"/>
              <a:buChar char="•"/>
              <a:defRPr sz="548"/>
            </a:lvl5pPr>
            <a:lvl6pPr marL="1253728" lvl="5" indent="-156716" algn="l">
              <a:lnSpc>
                <a:spcPct val="90000"/>
              </a:lnSpc>
              <a:spcBef>
                <a:spcPts val="228"/>
              </a:spcBef>
              <a:spcAft>
                <a:spcPts val="0"/>
              </a:spcAft>
              <a:buClr>
                <a:schemeClr val="dk1"/>
              </a:buClr>
              <a:buSzPts val="1800"/>
              <a:buChar char="•"/>
              <a:defRPr/>
            </a:lvl6pPr>
            <a:lvl7pPr marL="1462683" lvl="6" indent="-156716" algn="l">
              <a:lnSpc>
                <a:spcPct val="90000"/>
              </a:lnSpc>
              <a:spcBef>
                <a:spcPts val="228"/>
              </a:spcBef>
              <a:spcAft>
                <a:spcPts val="0"/>
              </a:spcAft>
              <a:buClr>
                <a:schemeClr val="dk1"/>
              </a:buClr>
              <a:buSzPts val="1800"/>
              <a:buChar char="•"/>
              <a:defRPr/>
            </a:lvl7pPr>
            <a:lvl8pPr marL="1671638" lvl="7" indent="-156716" algn="l">
              <a:lnSpc>
                <a:spcPct val="90000"/>
              </a:lnSpc>
              <a:spcBef>
                <a:spcPts val="228"/>
              </a:spcBef>
              <a:spcAft>
                <a:spcPts val="0"/>
              </a:spcAft>
              <a:buClr>
                <a:schemeClr val="dk1"/>
              </a:buClr>
              <a:buSzPts val="1800"/>
              <a:buChar char="•"/>
              <a:defRPr/>
            </a:lvl8pPr>
            <a:lvl9pPr marL="1880592" lvl="8" indent="-156716" algn="l">
              <a:lnSpc>
                <a:spcPct val="90000"/>
              </a:lnSpc>
              <a:spcBef>
                <a:spcPts val="228"/>
              </a:spcBef>
              <a:spcAft>
                <a:spcPts val="0"/>
              </a:spcAft>
              <a:buClr>
                <a:schemeClr val="dk1"/>
              </a:buClr>
              <a:buSzPts val="1800"/>
              <a:buChar char="•"/>
              <a:defRPr/>
            </a:lvl9pPr>
          </a:lstStyle>
          <a:p>
            <a:endParaRPr dirty="0"/>
          </a:p>
        </p:txBody>
      </p:sp>
      <p:sp>
        <p:nvSpPr>
          <p:cNvPr id="24" name="Overskrift"/>
          <p:cNvSpPr txBox="1">
            <a:spLocks noGrp="1"/>
          </p:cNvSpPr>
          <p:nvPr>
            <p:ph type="title"/>
          </p:nvPr>
        </p:nvSpPr>
        <p:spPr>
          <a:xfrm>
            <a:off x="471488" y="211050"/>
            <a:ext cx="5915025" cy="1497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Footer"/>
          <p:cNvSpPr txBox="1"/>
          <p:nvPr/>
        </p:nvSpPr>
        <p:spPr>
          <a:xfrm>
            <a:off x="471488" y="9181396"/>
            <a:ext cx="2163312" cy="527403"/>
          </a:xfrm>
          <a:prstGeom prst="rect">
            <a:avLst/>
          </a:prstGeom>
          <a:noFill/>
          <a:ln>
            <a:noFill/>
          </a:ln>
        </p:spPr>
        <p:txBody>
          <a:bodyPr spcFirstLastPara="1" wrap="square" lIns="41784" tIns="20886" rIns="41784" bIns="20886"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no-NO" sz="548" b="0" i="0" u="none" strike="noStrike" cap="none">
                <a:solidFill>
                  <a:schemeClr val="dk1"/>
                </a:solidFill>
                <a:latin typeface="Calibri"/>
                <a:ea typeface="Calibri"/>
                <a:cs typeface="Calibri"/>
                <a:sym typeface="Calibri"/>
              </a:rPr>
              <a:t> </a:t>
            </a:r>
            <a:endParaRPr sz="640" b="0" i="0" u="none" strike="noStrike" cap="none">
              <a:solidFill>
                <a:srgbClr val="000000"/>
              </a:solidFill>
              <a:latin typeface="Arial"/>
              <a:ea typeface="Arial"/>
              <a:cs typeface="Arial"/>
              <a:sym typeface="Arial"/>
            </a:endParaRPr>
          </a:p>
        </p:txBody>
      </p:sp>
      <p:sp>
        <p:nvSpPr>
          <p:cNvPr id="27" name="Sidetall"/>
          <p:cNvSpPr txBox="1">
            <a:spLocks noGrp="1"/>
          </p:cNvSpPr>
          <p:nvPr>
            <p:ph type="sldNum" idx="12"/>
          </p:nvPr>
        </p:nvSpPr>
        <p:spPr>
          <a:xfrm>
            <a:off x="6123001" y="9181396"/>
            <a:ext cx="630638"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9pPr>
          </a:lstStyle>
          <a:p>
            <a:fld id="{00000000-1234-1234-1234-123412341234}" type="slidenum">
              <a:rPr lang="no-NO" smtClean="0"/>
              <a:pPr/>
              <a:t>‹#›</a:t>
            </a:fld>
            <a:endParaRPr lang="no-NO"/>
          </a:p>
        </p:txBody>
      </p:sp>
      <p:sp>
        <p:nvSpPr>
          <p:cNvPr id="2" name="Brødtekst 2">
            <a:extLst>
              <a:ext uri="{FF2B5EF4-FFF2-40B4-BE49-F238E27FC236}">
                <a16:creationId xmlns:a16="http://schemas.microsoft.com/office/drawing/2014/main" id="{795C186E-6BA7-DBB0-9744-B67E9080182A}"/>
              </a:ext>
            </a:extLst>
          </p:cNvPr>
          <p:cNvSpPr txBox="1">
            <a:spLocks noGrp="1"/>
          </p:cNvSpPr>
          <p:nvPr>
            <p:ph type="body" idx="13"/>
          </p:nvPr>
        </p:nvSpPr>
        <p:spPr>
          <a:xfrm>
            <a:off x="3539066" y="2297778"/>
            <a:ext cx="2847444" cy="6613549"/>
          </a:xfrm>
          <a:prstGeom prst="rect">
            <a:avLst/>
          </a:prstGeom>
          <a:noFill/>
          <a:ln>
            <a:noFill/>
          </a:ln>
        </p:spPr>
        <p:txBody>
          <a:bodyPr spcFirstLastPara="1" wrap="square" lIns="91425" tIns="45700" rIns="91425" bIns="45700" anchor="t" anchorCtr="0">
            <a:normAutofit/>
          </a:bodyPr>
          <a:lstStyle>
            <a:lvl1pPr marL="208955" lvl="0" indent="-104478" algn="l">
              <a:lnSpc>
                <a:spcPct val="150000"/>
              </a:lnSpc>
              <a:spcBef>
                <a:spcPts val="457"/>
              </a:spcBef>
              <a:spcAft>
                <a:spcPts val="0"/>
              </a:spcAft>
              <a:buClr>
                <a:schemeClr val="dk1"/>
              </a:buClr>
              <a:buSzPts val="1200"/>
              <a:buNone/>
              <a:defRPr sz="1200"/>
            </a:lvl1pPr>
            <a:lvl2pPr marL="417909" lvl="1" indent="-136401" algn="l">
              <a:lnSpc>
                <a:spcPct val="150000"/>
              </a:lnSpc>
              <a:spcBef>
                <a:spcPts val="228"/>
              </a:spcBef>
              <a:spcAft>
                <a:spcPts val="0"/>
              </a:spcAft>
              <a:buClr>
                <a:schemeClr val="dk1"/>
              </a:buClr>
              <a:buSzPts val="1100"/>
              <a:buChar char="•"/>
              <a:defRPr sz="503"/>
            </a:lvl2pPr>
            <a:lvl3pPr marL="626864" lvl="2" indent="-145108" algn="l">
              <a:lnSpc>
                <a:spcPct val="150000"/>
              </a:lnSpc>
              <a:spcBef>
                <a:spcPts val="228"/>
              </a:spcBef>
              <a:spcAft>
                <a:spcPts val="0"/>
              </a:spcAft>
              <a:buClr>
                <a:schemeClr val="dk1"/>
              </a:buClr>
              <a:buSzPts val="1400"/>
              <a:buChar char="•"/>
              <a:defRPr sz="640"/>
            </a:lvl3pPr>
            <a:lvl4pPr marL="835819" lvl="3" indent="-139303" algn="l">
              <a:lnSpc>
                <a:spcPct val="150000"/>
              </a:lnSpc>
              <a:spcBef>
                <a:spcPts val="228"/>
              </a:spcBef>
              <a:spcAft>
                <a:spcPts val="0"/>
              </a:spcAft>
              <a:buClr>
                <a:schemeClr val="dk1"/>
              </a:buClr>
              <a:buSzPts val="1200"/>
              <a:buChar char="•"/>
              <a:defRPr sz="548"/>
            </a:lvl4pPr>
            <a:lvl5pPr marL="1044773" lvl="4" indent="-139303" algn="l">
              <a:lnSpc>
                <a:spcPct val="150000"/>
              </a:lnSpc>
              <a:spcBef>
                <a:spcPts val="228"/>
              </a:spcBef>
              <a:spcAft>
                <a:spcPts val="0"/>
              </a:spcAft>
              <a:buClr>
                <a:schemeClr val="dk1"/>
              </a:buClr>
              <a:buSzPts val="1200"/>
              <a:buChar char="•"/>
              <a:defRPr sz="548"/>
            </a:lvl5pPr>
            <a:lvl6pPr marL="1253728" lvl="5" indent="-156716" algn="l">
              <a:lnSpc>
                <a:spcPct val="90000"/>
              </a:lnSpc>
              <a:spcBef>
                <a:spcPts val="228"/>
              </a:spcBef>
              <a:spcAft>
                <a:spcPts val="0"/>
              </a:spcAft>
              <a:buClr>
                <a:schemeClr val="dk1"/>
              </a:buClr>
              <a:buSzPts val="1800"/>
              <a:buChar char="•"/>
              <a:defRPr/>
            </a:lvl6pPr>
            <a:lvl7pPr marL="1462683" lvl="6" indent="-156716" algn="l">
              <a:lnSpc>
                <a:spcPct val="90000"/>
              </a:lnSpc>
              <a:spcBef>
                <a:spcPts val="228"/>
              </a:spcBef>
              <a:spcAft>
                <a:spcPts val="0"/>
              </a:spcAft>
              <a:buClr>
                <a:schemeClr val="dk1"/>
              </a:buClr>
              <a:buSzPts val="1800"/>
              <a:buChar char="•"/>
              <a:defRPr/>
            </a:lvl7pPr>
            <a:lvl8pPr marL="1671638" lvl="7" indent="-156716" algn="l">
              <a:lnSpc>
                <a:spcPct val="90000"/>
              </a:lnSpc>
              <a:spcBef>
                <a:spcPts val="228"/>
              </a:spcBef>
              <a:spcAft>
                <a:spcPts val="0"/>
              </a:spcAft>
              <a:buClr>
                <a:schemeClr val="dk1"/>
              </a:buClr>
              <a:buSzPts val="1800"/>
              <a:buChar char="•"/>
              <a:defRPr/>
            </a:lvl8pPr>
            <a:lvl9pPr marL="1880592" lvl="8" indent="-156716" algn="l">
              <a:lnSpc>
                <a:spcPct val="90000"/>
              </a:lnSpc>
              <a:spcBef>
                <a:spcPts val="228"/>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781974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reserve="1" userDrawn="1">
  <p:cSld name="12_Custom Layout">
    <p:spTree>
      <p:nvGrpSpPr>
        <p:cNvPr id="1" name="Shape 19"/>
        <p:cNvGrpSpPr/>
        <p:nvPr/>
      </p:nvGrpSpPr>
      <p:grpSpPr>
        <a:xfrm>
          <a:off x="0" y="0"/>
          <a:ext cx="0" cy="0"/>
          <a:chOff x="0" y="0"/>
          <a:chExt cx="0" cy="0"/>
        </a:xfrm>
      </p:grpSpPr>
      <p:sp>
        <p:nvSpPr>
          <p:cNvPr id="20" name="Google Shape;20;p28">
            <a:extLst>
              <a:ext uri="{C183D7F6-B498-43B3-948B-1728B52AA6E4}">
                <adec:decorative xmlns:adec="http://schemas.microsoft.com/office/drawing/2017/decorative" val="1"/>
              </a:ext>
            </a:extLst>
          </p:cNvPr>
          <p:cNvSpPr/>
          <p:nvPr userDrawn="1"/>
        </p:nvSpPr>
        <p:spPr>
          <a:xfrm>
            <a:off x="5576131" y="9008687"/>
            <a:ext cx="810382" cy="775609"/>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41784" tIns="20886" rIns="41784" bIns="2088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823" b="0" i="0" u="none" strike="noStrike" cap="none">
              <a:solidFill>
                <a:schemeClr val="lt1"/>
              </a:solidFill>
              <a:latin typeface="Calibri"/>
              <a:ea typeface="Calibri"/>
              <a:cs typeface="Calibri"/>
              <a:sym typeface="Calibri"/>
            </a:endParaRPr>
          </a:p>
        </p:txBody>
      </p:sp>
      <p:sp>
        <p:nvSpPr>
          <p:cNvPr id="3" name="Google Shape;18;p27">
            <a:extLst>
              <a:ext uri="{FF2B5EF4-FFF2-40B4-BE49-F238E27FC236}">
                <a16:creationId xmlns:a16="http://schemas.microsoft.com/office/drawing/2014/main" id="{4E47CA28-083A-F2A9-35B6-576A0300CD96}"/>
              </a:ext>
              <a:ext uri="{C183D7F6-B498-43B3-948B-1728B52AA6E4}">
                <adec:decorative xmlns:adec="http://schemas.microsoft.com/office/drawing/2017/decorative" val="1"/>
              </a:ext>
            </a:extLst>
          </p:cNvPr>
          <p:cNvSpPr/>
          <p:nvPr userDrawn="1"/>
        </p:nvSpPr>
        <p:spPr>
          <a:xfrm>
            <a:off x="5925848" y="8763114"/>
            <a:ext cx="1864303" cy="1866078"/>
          </a:xfrm>
          <a:prstGeom prst="ellipse">
            <a:avLst/>
          </a:prstGeom>
          <a:solidFill>
            <a:schemeClr val="dk1"/>
          </a:solidFill>
          <a:ln w="12700" cap="flat" cmpd="sng">
            <a:solidFill>
              <a:srgbClr val="250202"/>
            </a:solidFill>
            <a:prstDash val="solid"/>
            <a:miter lim="800000"/>
            <a:headEnd type="none" w="sm" len="sm"/>
            <a:tailEnd type="none" w="sm" len="sm"/>
          </a:ln>
        </p:spPr>
        <p:txBody>
          <a:bodyPr spcFirstLastPara="1" wrap="square" lIns="41784" tIns="20886" rIns="41784" bIns="2088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823" b="0" i="0" u="none" strike="noStrike" cap="none">
              <a:solidFill>
                <a:schemeClr val="lt1"/>
              </a:solidFill>
              <a:latin typeface="Calibri"/>
              <a:ea typeface="Calibri"/>
              <a:cs typeface="Calibri"/>
              <a:sym typeface="Calibri"/>
            </a:endParaRPr>
          </a:p>
        </p:txBody>
      </p:sp>
      <p:sp>
        <p:nvSpPr>
          <p:cNvPr id="21" name="Google Shape;21;p28">
            <a:extLst>
              <a:ext uri="{C183D7F6-B498-43B3-948B-1728B52AA6E4}">
                <adec:decorative xmlns:adec="http://schemas.microsoft.com/office/drawing/2017/decorative" val="1"/>
              </a:ext>
            </a:extLst>
          </p:cNvPr>
          <p:cNvSpPr/>
          <p:nvPr/>
        </p:nvSpPr>
        <p:spPr>
          <a:xfrm>
            <a:off x="0" y="1"/>
            <a:ext cx="6858000" cy="162164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41784" tIns="20886" rIns="41784" bIns="2088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823" b="0" i="0" u="none" strike="noStrike" cap="none">
              <a:solidFill>
                <a:schemeClr val="lt1"/>
              </a:solidFill>
              <a:latin typeface="Calibri"/>
              <a:ea typeface="Calibri"/>
              <a:cs typeface="Calibri"/>
              <a:sym typeface="Calibri"/>
            </a:endParaRPr>
          </a:p>
        </p:txBody>
      </p:sp>
      <p:sp>
        <p:nvSpPr>
          <p:cNvPr id="22" name="Google Shape;22;p28">
            <a:extLst>
              <a:ext uri="{C183D7F6-B498-43B3-948B-1728B52AA6E4}">
                <adec:decorative xmlns:adec="http://schemas.microsoft.com/office/drawing/2017/decorative" val="1"/>
              </a:ext>
            </a:extLst>
          </p:cNvPr>
          <p:cNvSpPr/>
          <p:nvPr/>
        </p:nvSpPr>
        <p:spPr>
          <a:xfrm>
            <a:off x="0" y="1634356"/>
            <a:ext cx="6858000" cy="209848"/>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41784" tIns="20886" rIns="41784" bIns="20886"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823" b="0" i="0" u="none" strike="noStrike" cap="none">
              <a:solidFill>
                <a:schemeClr val="lt1"/>
              </a:solidFill>
              <a:latin typeface="Calibri"/>
              <a:ea typeface="Calibri"/>
              <a:cs typeface="Calibri"/>
              <a:sym typeface="Calibri"/>
            </a:endParaRPr>
          </a:p>
        </p:txBody>
      </p:sp>
      <p:sp>
        <p:nvSpPr>
          <p:cNvPr id="23" name="Brødtekst 1"/>
          <p:cNvSpPr txBox="1">
            <a:spLocks noGrp="1"/>
          </p:cNvSpPr>
          <p:nvPr>
            <p:ph type="body" idx="1"/>
          </p:nvPr>
        </p:nvSpPr>
        <p:spPr>
          <a:xfrm>
            <a:off x="471490" y="3143851"/>
            <a:ext cx="2847444" cy="5778429"/>
          </a:xfrm>
          <a:prstGeom prst="rect">
            <a:avLst/>
          </a:prstGeom>
          <a:noFill/>
          <a:ln>
            <a:noFill/>
          </a:ln>
        </p:spPr>
        <p:txBody>
          <a:bodyPr spcFirstLastPara="1" wrap="square" lIns="91425" tIns="45700" rIns="91425" bIns="45700" anchor="t" anchorCtr="0">
            <a:normAutofit/>
          </a:bodyPr>
          <a:lstStyle>
            <a:lvl1pPr marL="208955" lvl="0" indent="-104478" algn="l">
              <a:lnSpc>
                <a:spcPct val="150000"/>
              </a:lnSpc>
              <a:spcBef>
                <a:spcPts val="457"/>
              </a:spcBef>
              <a:spcAft>
                <a:spcPts val="0"/>
              </a:spcAft>
              <a:buClr>
                <a:schemeClr val="dk1"/>
              </a:buClr>
              <a:buSzPts val="1200"/>
              <a:buNone/>
              <a:defRPr sz="1200"/>
            </a:lvl1pPr>
            <a:lvl2pPr marL="417909" lvl="1" indent="-136401" algn="l">
              <a:lnSpc>
                <a:spcPct val="150000"/>
              </a:lnSpc>
              <a:spcBef>
                <a:spcPts val="228"/>
              </a:spcBef>
              <a:spcAft>
                <a:spcPts val="0"/>
              </a:spcAft>
              <a:buClr>
                <a:schemeClr val="dk1"/>
              </a:buClr>
              <a:buSzPts val="1100"/>
              <a:buChar char="•"/>
              <a:defRPr sz="503"/>
            </a:lvl2pPr>
            <a:lvl3pPr marL="626864" lvl="2" indent="-145108" algn="l">
              <a:lnSpc>
                <a:spcPct val="150000"/>
              </a:lnSpc>
              <a:spcBef>
                <a:spcPts val="228"/>
              </a:spcBef>
              <a:spcAft>
                <a:spcPts val="0"/>
              </a:spcAft>
              <a:buClr>
                <a:schemeClr val="dk1"/>
              </a:buClr>
              <a:buSzPts val="1400"/>
              <a:buChar char="•"/>
              <a:defRPr sz="640"/>
            </a:lvl3pPr>
            <a:lvl4pPr marL="835819" lvl="3" indent="-139303" algn="l">
              <a:lnSpc>
                <a:spcPct val="150000"/>
              </a:lnSpc>
              <a:spcBef>
                <a:spcPts val="228"/>
              </a:spcBef>
              <a:spcAft>
                <a:spcPts val="0"/>
              </a:spcAft>
              <a:buClr>
                <a:schemeClr val="dk1"/>
              </a:buClr>
              <a:buSzPts val="1200"/>
              <a:buChar char="•"/>
              <a:defRPr sz="548"/>
            </a:lvl4pPr>
            <a:lvl5pPr marL="1044773" lvl="4" indent="-139303" algn="l">
              <a:lnSpc>
                <a:spcPct val="150000"/>
              </a:lnSpc>
              <a:spcBef>
                <a:spcPts val="228"/>
              </a:spcBef>
              <a:spcAft>
                <a:spcPts val="0"/>
              </a:spcAft>
              <a:buClr>
                <a:schemeClr val="dk1"/>
              </a:buClr>
              <a:buSzPts val="1200"/>
              <a:buChar char="•"/>
              <a:defRPr sz="548"/>
            </a:lvl5pPr>
            <a:lvl6pPr marL="1253728" lvl="5" indent="-156716" algn="l">
              <a:lnSpc>
                <a:spcPct val="90000"/>
              </a:lnSpc>
              <a:spcBef>
                <a:spcPts val="228"/>
              </a:spcBef>
              <a:spcAft>
                <a:spcPts val="0"/>
              </a:spcAft>
              <a:buClr>
                <a:schemeClr val="dk1"/>
              </a:buClr>
              <a:buSzPts val="1800"/>
              <a:buChar char="•"/>
              <a:defRPr/>
            </a:lvl6pPr>
            <a:lvl7pPr marL="1462683" lvl="6" indent="-156716" algn="l">
              <a:lnSpc>
                <a:spcPct val="90000"/>
              </a:lnSpc>
              <a:spcBef>
                <a:spcPts val="228"/>
              </a:spcBef>
              <a:spcAft>
                <a:spcPts val="0"/>
              </a:spcAft>
              <a:buClr>
                <a:schemeClr val="dk1"/>
              </a:buClr>
              <a:buSzPts val="1800"/>
              <a:buChar char="•"/>
              <a:defRPr/>
            </a:lvl7pPr>
            <a:lvl8pPr marL="1671638" lvl="7" indent="-156716" algn="l">
              <a:lnSpc>
                <a:spcPct val="90000"/>
              </a:lnSpc>
              <a:spcBef>
                <a:spcPts val="228"/>
              </a:spcBef>
              <a:spcAft>
                <a:spcPts val="0"/>
              </a:spcAft>
              <a:buClr>
                <a:schemeClr val="dk1"/>
              </a:buClr>
              <a:buSzPts val="1800"/>
              <a:buChar char="•"/>
              <a:defRPr/>
            </a:lvl8pPr>
            <a:lvl9pPr marL="1880592" lvl="8" indent="-156716" algn="l">
              <a:lnSpc>
                <a:spcPct val="90000"/>
              </a:lnSpc>
              <a:spcBef>
                <a:spcPts val="228"/>
              </a:spcBef>
              <a:spcAft>
                <a:spcPts val="0"/>
              </a:spcAft>
              <a:buClr>
                <a:schemeClr val="dk1"/>
              </a:buClr>
              <a:buSzPts val="1800"/>
              <a:buChar char="•"/>
              <a:defRPr/>
            </a:lvl9pPr>
          </a:lstStyle>
          <a:p>
            <a:endParaRPr dirty="0"/>
          </a:p>
        </p:txBody>
      </p:sp>
      <p:sp>
        <p:nvSpPr>
          <p:cNvPr id="24" name="Overskrift"/>
          <p:cNvSpPr txBox="1">
            <a:spLocks noGrp="1"/>
          </p:cNvSpPr>
          <p:nvPr>
            <p:ph type="title"/>
          </p:nvPr>
        </p:nvSpPr>
        <p:spPr>
          <a:xfrm>
            <a:off x="471488" y="211050"/>
            <a:ext cx="5915025" cy="1497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Footer"/>
          <p:cNvSpPr txBox="1"/>
          <p:nvPr/>
        </p:nvSpPr>
        <p:spPr>
          <a:xfrm>
            <a:off x="471488" y="9181396"/>
            <a:ext cx="2163312" cy="527403"/>
          </a:xfrm>
          <a:prstGeom prst="rect">
            <a:avLst/>
          </a:prstGeom>
          <a:noFill/>
          <a:ln>
            <a:noFill/>
          </a:ln>
        </p:spPr>
        <p:txBody>
          <a:bodyPr spcFirstLastPara="1" wrap="square" lIns="41784" tIns="20886" rIns="41784" bIns="20886"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no-NO" sz="548" b="0" i="0" u="none" strike="noStrike" cap="none">
                <a:solidFill>
                  <a:schemeClr val="dk1"/>
                </a:solidFill>
                <a:latin typeface="Calibri"/>
                <a:ea typeface="Calibri"/>
                <a:cs typeface="Calibri"/>
                <a:sym typeface="Calibri"/>
              </a:rPr>
              <a:t> </a:t>
            </a:r>
            <a:endParaRPr sz="640" b="0" i="0" u="none" strike="noStrike" cap="none">
              <a:solidFill>
                <a:srgbClr val="000000"/>
              </a:solidFill>
              <a:latin typeface="Arial"/>
              <a:ea typeface="Arial"/>
              <a:cs typeface="Arial"/>
              <a:sym typeface="Arial"/>
            </a:endParaRPr>
          </a:p>
        </p:txBody>
      </p:sp>
      <p:sp>
        <p:nvSpPr>
          <p:cNvPr id="27" name="Sidetall"/>
          <p:cNvSpPr txBox="1">
            <a:spLocks noGrp="1"/>
          </p:cNvSpPr>
          <p:nvPr>
            <p:ph type="sldNum" idx="12"/>
          </p:nvPr>
        </p:nvSpPr>
        <p:spPr>
          <a:xfrm>
            <a:off x="6123001" y="9181396"/>
            <a:ext cx="630638"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548" b="0" i="0" u="none" strike="noStrike" cap="none">
                <a:solidFill>
                  <a:srgbClr val="FFFFFF"/>
                </a:solidFill>
                <a:latin typeface="Calibri"/>
                <a:ea typeface="Calibri"/>
                <a:cs typeface="Calibri"/>
                <a:sym typeface="Calibri"/>
              </a:defRPr>
            </a:lvl9pPr>
          </a:lstStyle>
          <a:p>
            <a:fld id="{00000000-1234-1234-1234-123412341234}" type="slidenum">
              <a:rPr lang="no-NO" smtClean="0"/>
              <a:pPr/>
              <a:t>‹#›</a:t>
            </a:fld>
            <a:endParaRPr lang="no-NO" dirty="0"/>
          </a:p>
        </p:txBody>
      </p:sp>
      <p:sp>
        <p:nvSpPr>
          <p:cNvPr id="2" name="Brødtekst 2">
            <a:extLst>
              <a:ext uri="{FF2B5EF4-FFF2-40B4-BE49-F238E27FC236}">
                <a16:creationId xmlns:a16="http://schemas.microsoft.com/office/drawing/2014/main" id="{795C186E-6BA7-DBB0-9744-B67E9080182A}"/>
              </a:ext>
            </a:extLst>
          </p:cNvPr>
          <p:cNvSpPr txBox="1">
            <a:spLocks noGrp="1"/>
          </p:cNvSpPr>
          <p:nvPr>
            <p:ph type="body" idx="13"/>
          </p:nvPr>
        </p:nvSpPr>
        <p:spPr>
          <a:xfrm>
            <a:off x="3539066" y="3143851"/>
            <a:ext cx="2847444" cy="5778429"/>
          </a:xfrm>
          <a:prstGeom prst="rect">
            <a:avLst/>
          </a:prstGeom>
          <a:noFill/>
          <a:ln>
            <a:noFill/>
          </a:ln>
        </p:spPr>
        <p:txBody>
          <a:bodyPr spcFirstLastPara="1" wrap="square" lIns="91425" tIns="45700" rIns="91425" bIns="45700" anchor="t" anchorCtr="0">
            <a:normAutofit/>
          </a:bodyPr>
          <a:lstStyle>
            <a:lvl1pPr marL="208955" lvl="0" indent="-104478" algn="l">
              <a:lnSpc>
                <a:spcPct val="150000"/>
              </a:lnSpc>
              <a:spcBef>
                <a:spcPts val="457"/>
              </a:spcBef>
              <a:spcAft>
                <a:spcPts val="0"/>
              </a:spcAft>
              <a:buClr>
                <a:schemeClr val="dk1"/>
              </a:buClr>
              <a:buSzPts val="1200"/>
              <a:buNone/>
              <a:defRPr sz="1200"/>
            </a:lvl1pPr>
            <a:lvl2pPr marL="417909" lvl="1" indent="-136401" algn="l">
              <a:lnSpc>
                <a:spcPct val="150000"/>
              </a:lnSpc>
              <a:spcBef>
                <a:spcPts val="228"/>
              </a:spcBef>
              <a:spcAft>
                <a:spcPts val="0"/>
              </a:spcAft>
              <a:buClr>
                <a:schemeClr val="dk1"/>
              </a:buClr>
              <a:buSzPts val="1100"/>
              <a:buChar char="•"/>
              <a:defRPr sz="503"/>
            </a:lvl2pPr>
            <a:lvl3pPr marL="626864" lvl="2" indent="-145108" algn="l">
              <a:lnSpc>
                <a:spcPct val="150000"/>
              </a:lnSpc>
              <a:spcBef>
                <a:spcPts val="228"/>
              </a:spcBef>
              <a:spcAft>
                <a:spcPts val="0"/>
              </a:spcAft>
              <a:buClr>
                <a:schemeClr val="dk1"/>
              </a:buClr>
              <a:buSzPts val="1400"/>
              <a:buChar char="•"/>
              <a:defRPr sz="640"/>
            </a:lvl3pPr>
            <a:lvl4pPr marL="835819" lvl="3" indent="-139303" algn="l">
              <a:lnSpc>
                <a:spcPct val="150000"/>
              </a:lnSpc>
              <a:spcBef>
                <a:spcPts val="228"/>
              </a:spcBef>
              <a:spcAft>
                <a:spcPts val="0"/>
              </a:spcAft>
              <a:buClr>
                <a:schemeClr val="dk1"/>
              </a:buClr>
              <a:buSzPts val="1200"/>
              <a:buChar char="•"/>
              <a:defRPr sz="548"/>
            </a:lvl4pPr>
            <a:lvl5pPr marL="1044773" lvl="4" indent="-139303" algn="l">
              <a:lnSpc>
                <a:spcPct val="150000"/>
              </a:lnSpc>
              <a:spcBef>
                <a:spcPts val="228"/>
              </a:spcBef>
              <a:spcAft>
                <a:spcPts val="0"/>
              </a:spcAft>
              <a:buClr>
                <a:schemeClr val="dk1"/>
              </a:buClr>
              <a:buSzPts val="1200"/>
              <a:buChar char="•"/>
              <a:defRPr sz="548"/>
            </a:lvl5pPr>
            <a:lvl6pPr marL="1253728" lvl="5" indent="-156716" algn="l">
              <a:lnSpc>
                <a:spcPct val="90000"/>
              </a:lnSpc>
              <a:spcBef>
                <a:spcPts val="228"/>
              </a:spcBef>
              <a:spcAft>
                <a:spcPts val="0"/>
              </a:spcAft>
              <a:buClr>
                <a:schemeClr val="dk1"/>
              </a:buClr>
              <a:buSzPts val="1800"/>
              <a:buChar char="•"/>
              <a:defRPr/>
            </a:lvl6pPr>
            <a:lvl7pPr marL="1462683" lvl="6" indent="-156716" algn="l">
              <a:lnSpc>
                <a:spcPct val="90000"/>
              </a:lnSpc>
              <a:spcBef>
                <a:spcPts val="228"/>
              </a:spcBef>
              <a:spcAft>
                <a:spcPts val="0"/>
              </a:spcAft>
              <a:buClr>
                <a:schemeClr val="dk1"/>
              </a:buClr>
              <a:buSzPts val="1800"/>
              <a:buChar char="•"/>
              <a:defRPr/>
            </a:lvl7pPr>
            <a:lvl8pPr marL="1671638" lvl="7" indent="-156716" algn="l">
              <a:lnSpc>
                <a:spcPct val="90000"/>
              </a:lnSpc>
              <a:spcBef>
                <a:spcPts val="228"/>
              </a:spcBef>
              <a:spcAft>
                <a:spcPts val="0"/>
              </a:spcAft>
              <a:buClr>
                <a:schemeClr val="dk1"/>
              </a:buClr>
              <a:buSzPts val="1800"/>
              <a:buChar char="•"/>
              <a:defRPr/>
            </a:lvl8pPr>
            <a:lvl9pPr marL="1880592" lvl="8" indent="-156716" algn="l">
              <a:lnSpc>
                <a:spcPct val="90000"/>
              </a:lnSpc>
              <a:spcBef>
                <a:spcPts val="228"/>
              </a:spcBef>
              <a:spcAft>
                <a:spcPts val="0"/>
              </a:spcAft>
              <a:buClr>
                <a:schemeClr val="dk1"/>
              </a:buClr>
              <a:buSzPts val="1800"/>
              <a:buChar char="•"/>
              <a:defRPr/>
            </a:lvl9pPr>
          </a:lstStyle>
          <a:p>
            <a:endParaRPr dirty="0"/>
          </a:p>
        </p:txBody>
      </p:sp>
      <p:sp>
        <p:nvSpPr>
          <p:cNvPr id="4" name="Undertittel 1">
            <a:extLst>
              <a:ext uri="{FF2B5EF4-FFF2-40B4-BE49-F238E27FC236}">
                <a16:creationId xmlns:a16="http://schemas.microsoft.com/office/drawing/2014/main" id="{A3680D05-4AC2-2FA3-27A3-8F83586FF9E9}"/>
              </a:ext>
            </a:extLst>
          </p:cNvPr>
          <p:cNvSpPr txBox="1">
            <a:spLocks noGrp="1"/>
          </p:cNvSpPr>
          <p:nvPr>
            <p:ph type="body" idx="3"/>
          </p:nvPr>
        </p:nvSpPr>
        <p:spPr>
          <a:xfrm>
            <a:off x="471489" y="2308731"/>
            <a:ext cx="2847444" cy="835120"/>
          </a:xfrm>
          <a:prstGeom prst="rect">
            <a:avLst/>
          </a:prstGeom>
          <a:noFill/>
          <a:ln>
            <a:noFill/>
          </a:ln>
        </p:spPr>
        <p:txBody>
          <a:bodyPr spcFirstLastPara="1" wrap="square" lIns="91425" tIns="45700" rIns="91425" bIns="45700" anchor="t" anchorCtr="0">
            <a:noAutofit/>
          </a:bodyPr>
          <a:lstStyle>
            <a:lvl1pPr marL="208955" lvl="0" indent="-104478" algn="l">
              <a:lnSpc>
                <a:spcPct val="150000"/>
              </a:lnSpc>
              <a:spcBef>
                <a:spcPts val="457"/>
              </a:spcBef>
              <a:spcAft>
                <a:spcPts val="0"/>
              </a:spcAft>
              <a:buClr>
                <a:schemeClr val="dk1"/>
              </a:buClr>
              <a:buSzPts val="1400"/>
              <a:buNone/>
              <a:defRPr sz="1400" b="1"/>
            </a:lvl1pPr>
            <a:lvl2pPr marL="417909" lvl="1" indent="-104478" algn="l">
              <a:lnSpc>
                <a:spcPct val="90000"/>
              </a:lnSpc>
              <a:spcBef>
                <a:spcPts val="228"/>
              </a:spcBef>
              <a:spcAft>
                <a:spcPts val="0"/>
              </a:spcAft>
              <a:buClr>
                <a:schemeClr val="dk1"/>
              </a:buClr>
              <a:buSzPts val="2000"/>
              <a:buNone/>
              <a:defRPr sz="914" b="1"/>
            </a:lvl2pPr>
            <a:lvl3pPr marL="626864" lvl="2" indent="-104478" algn="l">
              <a:lnSpc>
                <a:spcPct val="90000"/>
              </a:lnSpc>
              <a:spcBef>
                <a:spcPts val="228"/>
              </a:spcBef>
              <a:spcAft>
                <a:spcPts val="0"/>
              </a:spcAft>
              <a:buClr>
                <a:schemeClr val="dk1"/>
              </a:buClr>
              <a:buSzPts val="1800"/>
              <a:buNone/>
              <a:defRPr sz="823" b="1"/>
            </a:lvl3pPr>
            <a:lvl4pPr marL="835819" lvl="3" indent="-104478" algn="l">
              <a:lnSpc>
                <a:spcPct val="90000"/>
              </a:lnSpc>
              <a:spcBef>
                <a:spcPts val="228"/>
              </a:spcBef>
              <a:spcAft>
                <a:spcPts val="0"/>
              </a:spcAft>
              <a:buClr>
                <a:schemeClr val="dk1"/>
              </a:buClr>
              <a:buSzPts val="1600"/>
              <a:buNone/>
              <a:defRPr sz="731" b="1"/>
            </a:lvl4pPr>
            <a:lvl5pPr marL="1044773" lvl="4" indent="-104478" algn="l">
              <a:lnSpc>
                <a:spcPct val="90000"/>
              </a:lnSpc>
              <a:spcBef>
                <a:spcPts val="228"/>
              </a:spcBef>
              <a:spcAft>
                <a:spcPts val="0"/>
              </a:spcAft>
              <a:buClr>
                <a:schemeClr val="dk1"/>
              </a:buClr>
              <a:buSzPts val="1600"/>
              <a:buNone/>
              <a:defRPr sz="731" b="1"/>
            </a:lvl5pPr>
            <a:lvl6pPr marL="1253728" lvl="5" indent="-104478" algn="l">
              <a:lnSpc>
                <a:spcPct val="90000"/>
              </a:lnSpc>
              <a:spcBef>
                <a:spcPts val="228"/>
              </a:spcBef>
              <a:spcAft>
                <a:spcPts val="0"/>
              </a:spcAft>
              <a:buClr>
                <a:schemeClr val="dk1"/>
              </a:buClr>
              <a:buSzPts val="1600"/>
              <a:buNone/>
              <a:defRPr sz="731" b="1"/>
            </a:lvl6pPr>
            <a:lvl7pPr marL="1462683" lvl="6" indent="-104478" algn="l">
              <a:lnSpc>
                <a:spcPct val="90000"/>
              </a:lnSpc>
              <a:spcBef>
                <a:spcPts val="228"/>
              </a:spcBef>
              <a:spcAft>
                <a:spcPts val="0"/>
              </a:spcAft>
              <a:buClr>
                <a:schemeClr val="dk1"/>
              </a:buClr>
              <a:buSzPts val="1600"/>
              <a:buNone/>
              <a:defRPr sz="731" b="1"/>
            </a:lvl7pPr>
            <a:lvl8pPr marL="1671638" lvl="7" indent="-104478" algn="l">
              <a:lnSpc>
                <a:spcPct val="90000"/>
              </a:lnSpc>
              <a:spcBef>
                <a:spcPts val="228"/>
              </a:spcBef>
              <a:spcAft>
                <a:spcPts val="0"/>
              </a:spcAft>
              <a:buClr>
                <a:schemeClr val="dk1"/>
              </a:buClr>
              <a:buSzPts val="1600"/>
              <a:buNone/>
              <a:defRPr sz="731" b="1"/>
            </a:lvl8pPr>
            <a:lvl9pPr marL="1880592" lvl="8" indent="-104478" algn="l">
              <a:lnSpc>
                <a:spcPct val="90000"/>
              </a:lnSpc>
              <a:spcBef>
                <a:spcPts val="228"/>
              </a:spcBef>
              <a:spcAft>
                <a:spcPts val="0"/>
              </a:spcAft>
              <a:buClr>
                <a:schemeClr val="dk1"/>
              </a:buClr>
              <a:buSzPts val="1600"/>
              <a:buNone/>
              <a:defRPr sz="731" b="1"/>
            </a:lvl9pPr>
          </a:lstStyle>
          <a:p>
            <a:endParaRPr dirty="0"/>
          </a:p>
        </p:txBody>
      </p:sp>
      <p:sp>
        <p:nvSpPr>
          <p:cNvPr id="5" name="Undertittel 2">
            <a:extLst>
              <a:ext uri="{FF2B5EF4-FFF2-40B4-BE49-F238E27FC236}">
                <a16:creationId xmlns:a16="http://schemas.microsoft.com/office/drawing/2014/main" id="{B771AE11-AA45-2C8E-93AF-B825BC33AF80}"/>
              </a:ext>
            </a:extLst>
          </p:cNvPr>
          <p:cNvSpPr txBox="1">
            <a:spLocks noGrp="1"/>
          </p:cNvSpPr>
          <p:nvPr>
            <p:ph type="body" idx="4"/>
          </p:nvPr>
        </p:nvSpPr>
        <p:spPr>
          <a:xfrm>
            <a:off x="3539066" y="2308731"/>
            <a:ext cx="2847447" cy="835120"/>
          </a:xfrm>
          <a:prstGeom prst="rect">
            <a:avLst/>
          </a:prstGeom>
          <a:noFill/>
          <a:ln>
            <a:noFill/>
          </a:ln>
        </p:spPr>
        <p:txBody>
          <a:bodyPr spcFirstLastPara="1" wrap="square" lIns="91425" tIns="45700" rIns="91425" bIns="45700" anchor="t" anchorCtr="0">
            <a:noAutofit/>
          </a:bodyPr>
          <a:lstStyle>
            <a:lvl1pPr marL="208955" lvl="0" indent="-104478" algn="l">
              <a:lnSpc>
                <a:spcPct val="150000"/>
              </a:lnSpc>
              <a:spcBef>
                <a:spcPts val="457"/>
              </a:spcBef>
              <a:spcAft>
                <a:spcPts val="0"/>
              </a:spcAft>
              <a:buClr>
                <a:schemeClr val="dk1"/>
              </a:buClr>
              <a:buSzPts val="1400"/>
              <a:buNone/>
              <a:defRPr sz="1400" b="1"/>
            </a:lvl1pPr>
            <a:lvl2pPr marL="417909" lvl="1" indent="-104478" algn="l">
              <a:lnSpc>
                <a:spcPct val="90000"/>
              </a:lnSpc>
              <a:spcBef>
                <a:spcPts val="228"/>
              </a:spcBef>
              <a:spcAft>
                <a:spcPts val="0"/>
              </a:spcAft>
              <a:buClr>
                <a:schemeClr val="dk1"/>
              </a:buClr>
              <a:buSzPts val="2000"/>
              <a:buNone/>
              <a:defRPr sz="914" b="1"/>
            </a:lvl2pPr>
            <a:lvl3pPr marL="626864" lvl="2" indent="-104478" algn="l">
              <a:lnSpc>
                <a:spcPct val="90000"/>
              </a:lnSpc>
              <a:spcBef>
                <a:spcPts val="228"/>
              </a:spcBef>
              <a:spcAft>
                <a:spcPts val="0"/>
              </a:spcAft>
              <a:buClr>
                <a:schemeClr val="dk1"/>
              </a:buClr>
              <a:buSzPts val="1800"/>
              <a:buNone/>
              <a:defRPr sz="823" b="1"/>
            </a:lvl3pPr>
            <a:lvl4pPr marL="835819" lvl="3" indent="-104478" algn="l">
              <a:lnSpc>
                <a:spcPct val="90000"/>
              </a:lnSpc>
              <a:spcBef>
                <a:spcPts val="228"/>
              </a:spcBef>
              <a:spcAft>
                <a:spcPts val="0"/>
              </a:spcAft>
              <a:buClr>
                <a:schemeClr val="dk1"/>
              </a:buClr>
              <a:buSzPts val="1600"/>
              <a:buNone/>
              <a:defRPr sz="731" b="1"/>
            </a:lvl4pPr>
            <a:lvl5pPr marL="1044773" lvl="4" indent="-104478" algn="l">
              <a:lnSpc>
                <a:spcPct val="90000"/>
              </a:lnSpc>
              <a:spcBef>
                <a:spcPts val="228"/>
              </a:spcBef>
              <a:spcAft>
                <a:spcPts val="0"/>
              </a:spcAft>
              <a:buClr>
                <a:schemeClr val="dk1"/>
              </a:buClr>
              <a:buSzPts val="1600"/>
              <a:buNone/>
              <a:defRPr sz="731" b="1"/>
            </a:lvl5pPr>
            <a:lvl6pPr marL="1253728" lvl="5" indent="-104478" algn="l">
              <a:lnSpc>
                <a:spcPct val="90000"/>
              </a:lnSpc>
              <a:spcBef>
                <a:spcPts val="228"/>
              </a:spcBef>
              <a:spcAft>
                <a:spcPts val="0"/>
              </a:spcAft>
              <a:buClr>
                <a:schemeClr val="dk1"/>
              </a:buClr>
              <a:buSzPts val="1600"/>
              <a:buNone/>
              <a:defRPr sz="731" b="1"/>
            </a:lvl6pPr>
            <a:lvl7pPr marL="1462683" lvl="6" indent="-104478" algn="l">
              <a:lnSpc>
                <a:spcPct val="90000"/>
              </a:lnSpc>
              <a:spcBef>
                <a:spcPts val="228"/>
              </a:spcBef>
              <a:spcAft>
                <a:spcPts val="0"/>
              </a:spcAft>
              <a:buClr>
                <a:schemeClr val="dk1"/>
              </a:buClr>
              <a:buSzPts val="1600"/>
              <a:buNone/>
              <a:defRPr sz="731" b="1"/>
            </a:lvl7pPr>
            <a:lvl8pPr marL="1671638" lvl="7" indent="-104478" algn="l">
              <a:lnSpc>
                <a:spcPct val="90000"/>
              </a:lnSpc>
              <a:spcBef>
                <a:spcPts val="228"/>
              </a:spcBef>
              <a:spcAft>
                <a:spcPts val="0"/>
              </a:spcAft>
              <a:buClr>
                <a:schemeClr val="dk1"/>
              </a:buClr>
              <a:buSzPts val="1600"/>
              <a:buNone/>
              <a:defRPr sz="731" b="1"/>
            </a:lvl8pPr>
            <a:lvl9pPr marL="1880592" lvl="8" indent="-104478" algn="l">
              <a:lnSpc>
                <a:spcPct val="90000"/>
              </a:lnSpc>
              <a:spcBef>
                <a:spcPts val="228"/>
              </a:spcBef>
              <a:spcAft>
                <a:spcPts val="0"/>
              </a:spcAft>
              <a:buClr>
                <a:schemeClr val="dk1"/>
              </a:buClr>
              <a:buSzPts val="1600"/>
              <a:buNone/>
              <a:defRPr sz="731" b="1"/>
            </a:lvl9pPr>
          </a:lstStyle>
          <a:p>
            <a:endParaRPr dirty="0"/>
          </a:p>
        </p:txBody>
      </p:sp>
    </p:spTree>
    <p:extLst>
      <p:ext uri="{BB962C8B-B14F-4D97-AF65-F5344CB8AC3E}">
        <p14:creationId xmlns:p14="http://schemas.microsoft.com/office/powerpoint/2010/main" val="2625957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9"/>
        <p:cNvGrpSpPr/>
        <p:nvPr/>
      </p:nvGrpSpPr>
      <p:grpSpPr>
        <a:xfrm>
          <a:off x="0" y="0"/>
          <a:ext cx="0" cy="0"/>
          <a:chOff x="0" y="0"/>
          <a:chExt cx="0" cy="0"/>
        </a:xfrm>
      </p:grpSpPr>
      <p:sp>
        <p:nvSpPr>
          <p:cNvPr id="10" name="Tittel"/>
          <p:cNvSpPr txBox="1">
            <a:spLocks noGrp="1"/>
          </p:cNvSpPr>
          <p:nvPr>
            <p:ph type="title"/>
          </p:nvPr>
        </p:nvSpPr>
        <p:spPr>
          <a:xfrm>
            <a:off x="471489" y="527403"/>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Tahoma"/>
              <a:buNone/>
              <a:defRPr sz="40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Brødtekst"/>
          <p:cNvSpPr txBox="1">
            <a:spLocks noGrp="1"/>
          </p:cNvSpPr>
          <p:nvPr>
            <p:ph type="body" idx="1"/>
          </p:nvPr>
        </p:nvSpPr>
        <p:spPr>
          <a:xfrm>
            <a:off x="471489" y="2637014"/>
            <a:ext cx="5915025" cy="628526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mbria"/>
                <a:ea typeface="Cambria"/>
                <a:cs typeface="Cambria"/>
                <a:sym typeface="Camb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mbria"/>
                <a:ea typeface="Cambria"/>
                <a:cs typeface="Cambria"/>
                <a:sym typeface="Cambr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mbria"/>
                <a:ea typeface="Cambria"/>
                <a:cs typeface="Cambria"/>
                <a:sym typeface="Cambr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mbria"/>
                <a:ea typeface="Cambria"/>
                <a:cs typeface="Cambria"/>
                <a:sym typeface="Camb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Dato"/>
          <p:cNvSpPr txBox="1">
            <a:spLocks noGrp="1"/>
          </p:cNvSpPr>
          <p:nvPr>
            <p:ph type="dt" idx="10"/>
          </p:nvPr>
        </p:nvSpPr>
        <p:spPr>
          <a:xfrm>
            <a:off x="471488" y="9181396"/>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548"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2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2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2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2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2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2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2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23" b="0" i="0" u="none" strike="noStrike" cap="none">
                <a:solidFill>
                  <a:schemeClr val="dk1"/>
                </a:solidFill>
                <a:latin typeface="Calibri"/>
                <a:ea typeface="Calibri"/>
                <a:cs typeface="Calibri"/>
                <a:sym typeface="Calibri"/>
              </a:defRPr>
            </a:lvl9pPr>
          </a:lstStyle>
          <a:p>
            <a:endParaRPr dirty="0"/>
          </a:p>
        </p:txBody>
      </p:sp>
      <p:sp>
        <p:nvSpPr>
          <p:cNvPr id="13" name="Footer"/>
          <p:cNvSpPr txBox="1">
            <a:spLocks noGrp="1"/>
          </p:cNvSpPr>
          <p:nvPr>
            <p:ph type="ftr" idx="11"/>
          </p:nvPr>
        </p:nvSpPr>
        <p:spPr>
          <a:xfrm>
            <a:off x="2271714" y="9181396"/>
            <a:ext cx="2314575" cy="52740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48"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2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2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2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2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2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2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2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23"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73" r:id="rId3"/>
    <p:sldLayoutId id="2147483671" r:id="rId4"/>
    <p:sldLayoutId id="214748367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4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arbeidsgiver.dfo.no/" TargetMode="External"/><Relationship Id="rId2" Type="http://schemas.openxmlformats.org/officeDocument/2006/relationships/hyperlink" Target="https://www.regjeringen.no/no/dokumenter/hovedavtalen-i-staten/id2952431/" TargetMode="External"/><Relationship Id="rId1" Type="http://schemas.openxmlformats.org/officeDocument/2006/relationships/slideLayout" Target="../slideLayouts/slideLayout2.xml"/><Relationship Id="rId4" Type="http://schemas.openxmlformats.org/officeDocument/2006/relationships/hyperlink" Target="https://laeringsplattformen.dfo.no/kursoversikt/samarbeid-og-medbestemmelse-ledere-og-tillitsvalgt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5" name="Overskrift"/>
          <p:cNvSpPr txBox="1">
            <a:spLocks noGrp="1"/>
          </p:cNvSpPr>
          <p:nvPr>
            <p:ph type="title"/>
          </p:nvPr>
        </p:nvSpPr>
        <p:spPr>
          <a:xfrm>
            <a:off x="471488" y="1120762"/>
            <a:ext cx="5049127" cy="1180931"/>
          </a:xfrm>
          <a:prstGeom prst="rect">
            <a:avLst/>
          </a:prstGeom>
          <a:noFill/>
          <a:ln>
            <a:noFill/>
          </a:ln>
        </p:spPr>
        <p:txBody>
          <a:bodyPr spcFirstLastPara="1" wrap="square" lIns="41784" tIns="20886" rIns="41784" bIns="20886" anchor="t" anchorCtr="0">
            <a:noAutofit/>
          </a:bodyPr>
          <a:lstStyle/>
          <a:p>
            <a:r>
              <a:rPr lang="no-NO" dirty="0"/>
              <a:t>Veileder om </a:t>
            </a:r>
            <a:br>
              <a:rPr lang="no-NO" dirty="0"/>
            </a:br>
            <a:r>
              <a:rPr lang="no-NO" b="1" dirty="0"/>
              <a:t>partssamarbeid og medbestemmelse</a:t>
            </a:r>
            <a:endParaRPr dirty="0"/>
          </a:p>
        </p:txBody>
      </p:sp>
      <p:pic>
        <p:nvPicPr>
          <p:cNvPr id="193" name="Illustrasjon av mennesker" descr="Illustrasjon av fem ulike personer i en gruppe."/>
          <p:cNvPicPr preferRelativeResize="0">
            <a:picLocks/>
          </p:cNvPicPr>
          <p:nvPr/>
        </p:nvPicPr>
        <p:blipFill rotWithShape="1">
          <a:blip r:embed="rId3">
            <a:alphaModFix/>
          </a:blip>
          <a:srcRect/>
          <a:stretch/>
        </p:blipFill>
        <p:spPr>
          <a:xfrm>
            <a:off x="724113" y="4134451"/>
            <a:ext cx="2413930" cy="2314293"/>
          </a:xfrm>
          <a:prstGeom prst="rect">
            <a:avLst/>
          </a:prstGeom>
          <a:noFill/>
          <a:ln>
            <a:noFill/>
          </a:ln>
        </p:spPr>
      </p:pic>
      <p:sp>
        <p:nvSpPr>
          <p:cNvPr id="194" name="Brødtekst"/>
          <p:cNvSpPr txBox="1">
            <a:spLocks noGrp="1"/>
          </p:cNvSpPr>
          <p:nvPr>
            <p:ph type="body" idx="1"/>
          </p:nvPr>
        </p:nvSpPr>
        <p:spPr>
          <a:xfrm>
            <a:off x="471488" y="7345126"/>
            <a:ext cx="5678300" cy="668142"/>
          </a:xfrm>
          <a:prstGeom prst="rect">
            <a:avLst/>
          </a:prstGeom>
          <a:noFill/>
          <a:ln>
            <a:noFill/>
          </a:ln>
        </p:spPr>
        <p:txBody>
          <a:bodyPr spcFirstLastPara="1" wrap="square" lIns="41784" tIns="20886" rIns="41784" bIns="20886" anchor="b" anchorCtr="0">
            <a:noAutofit/>
          </a:bodyPr>
          <a:lstStyle/>
          <a:p>
            <a:pPr marL="0" indent="0">
              <a:spcBef>
                <a:spcPts val="0"/>
              </a:spcBef>
              <a:buNone/>
            </a:pPr>
            <a:r>
              <a:rPr lang="no-NO" sz="1200" i="1" dirty="0"/>
              <a:t>Veilederen er utarbeidet i samarbeid mellom</a:t>
            </a:r>
            <a:r>
              <a:rPr lang="nb-NO" sz="1200" i="1" dirty="0"/>
              <a:t> </a:t>
            </a:r>
            <a:r>
              <a:rPr lang="no-NO" sz="1200" i="1" dirty="0"/>
              <a:t>staten og hovedsammenslutningene</a:t>
            </a:r>
            <a:endParaRPr sz="1200" i="1" dirty="0"/>
          </a:p>
        </p:txBody>
      </p:sp>
      <p:pic>
        <p:nvPicPr>
          <p:cNvPr id="197" name="Departementet" descr="Logo til Digitaliserings- og forvaltningsdepartementet."/>
          <p:cNvPicPr preferRelativeResize="0">
            <a:picLocks/>
          </p:cNvPicPr>
          <p:nvPr/>
        </p:nvPicPr>
        <p:blipFill>
          <a:blip r:embed="rId4">
            <a:alphaModFix/>
          </a:blip>
          <a:stretch>
            <a:fillRect/>
          </a:stretch>
        </p:blipFill>
        <p:spPr>
          <a:xfrm>
            <a:off x="390802" y="8193722"/>
            <a:ext cx="1656787" cy="386731"/>
          </a:xfrm>
          <a:prstGeom prst="rect">
            <a:avLst/>
          </a:prstGeom>
          <a:noFill/>
          <a:ln>
            <a:noFill/>
          </a:ln>
        </p:spPr>
      </p:pic>
      <p:pic>
        <p:nvPicPr>
          <p:cNvPr id="198" name="LO Stat" descr="Logo til LO Stat."/>
          <p:cNvPicPr preferRelativeResize="0">
            <a:picLocks/>
          </p:cNvPicPr>
          <p:nvPr/>
        </p:nvPicPr>
        <p:blipFill>
          <a:blip r:embed="rId5">
            <a:alphaModFix/>
          </a:blip>
          <a:stretch>
            <a:fillRect/>
          </a:stretch>
        </p:blipFill>
        <p:spPr>
          <a:xfrm>
            <a:off x="2219196" y="8280420"/>
            <a:ext cx="1011241" cy="213332"/>
          </a:xfrm>
          <a:prstGeom prst="rect">
            <a:avLst/>
          </a:prstGeom>
          <a:noFill/>
          <a:ln>
            <a:noFill/>
          </a:ln>
        </p:spPr>
      </p:pic>
      <p:pic>
        <p:nvPicPr>
          <p:cNvPr id="196" name="Akademikerne" descr="Logo til Akademikerne."/>
          <p:cNvPicPr preferRelativeResize="0"/>
          <p:nvPr/>
        </p:nvPicPr>
        <p:blipFill>
          <a:blip r:embed="rId6">
            <a:alphaModFix/>
          </a:blip>
          <a:stretch>
            <a:fillRect/>
          </a:stretch>
        </p:blipFill>
        <p:spPr>
          <a:xfrm>
            <a:off x="3511023" y="8193722"/>
            <a:ext cx="818197" cy="386731"/>
          </a:xfrm>
          <a:prstGeom prst="rect">
            <a:avLst/>
          </a:prstGeom>
          <a:noFill/>
          <a:ln>
            <a:noFill/>
          </a:ln>
        </p:spPr>
      </p:pic>
      <p:pic>
        <p:nvPicPr>
          <p:cNvPr id="199" name="Unio" descr="Logo til Unio."/>
          <p:cNvPicPr preferRelativeResize="0"/>
          <p:nvPr/>
        </p:nvPicPr>
        <p:blipFill>
          <a:blip r:embed="rId7">
            <a:alphaModFix/>
          </a:blip>
          <a:stretch>
            <a:fillRect/>
          </a:stretch>
        </p:blipFill>
        <p:spPr>
          <a:xfrm>
            <a:off x="4667374" y="8280423"/>
            <a:ext cx="555317" cy="213329"/>
          </a:xfrm>
          <a:prstGeom prst="rect">
            <a:avLst/>
          </a:prstGeom>
          <a:noFill/>
          <a:ln>
            <a:noFill/>
          </a:ln>
        </p:spPr>
      </p:pic>
      <p:pic>
        <p:nvPicPr>
          <p:cNvPr id="200" name="YS Stat" descr="Logo til YS Stat."/>
          <p:cNvPicPr preferRelativeResize="0"/>
          <p:nvPr/>
        </p:nvPicPr>
        <p:blipFill>
          <a:blip r:embed="rId8">
            <a:alphaModFix/>
          </a:blip>
          <a:stretch>
            <a:fillRect/>
          </a:stretch>
        </p:blipFill>
        <p:spPr>
          <a:xfrm>
            <a:off x="5587743" y="8193721"/>
            <a:ext cx="213419" cy="386731"/>
          </a:xfrm>
          <a:prstGeom prst="rect">
            <a:avLst/>
          </a:prstGeom>
          <a:noFill/>
          <a:ln>
            <a:noFill/>
          </a:ln>
        </p:spPr>
      </p:pic>
      <p:sp>
        <p:nvSpPr>
          <p:cNvPr id="201" name="Årstall"/>
          <p:cNvSpPr txBox="1"/>
          <p:nvPr/>
        </p:nvSpPr>
        <p:spPr>
          <a:xfrm>
            <a:off x="5153832" y="9196994"/>
            <a:ext cx="831963" cy="361383"/>
          </a:xfrm>
          <a:prstGeom prst="rect">
            <a:avLst/>
          </a:prstGeom>
          <a:noFill/>
          <a:ln>
            <a:noFill/>
          </a:ln>
        </p:spPr>
        <p:txBody>
          <a:bodyPr spcFirstLastPara="1" wrap="square" lIns="41784" tIns="41784" rIns="41784" bIns="41784" anchor="t" anchorCtr="0">
            <a:spAutoFit/>
          </a:bodyPr>
          <a:lstStyle/>
          <a:p>
            <a:pPr algn="ctr">
              <a:lnSpc>
                <a:spcPct val="150000"/>
              </a:lnSpc>
            </a:pPr>
            <a:r>
              <a:rPr lang="no-NO" sz="1200" dirty="0">
                <a:solidFill>
                  <a:schemeClr val="dk1"/>
                </a:solidFill>
                <a:latin typeface="Cambria"/>
                <a:ea typeface="Cambria"/>
                <a:cs typeface="Cambria"/>
                <a:sym typeface="Cambria"/>
              </a:rPr>
              <a:t>2024</a:t>
            </a: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1" name="Sidetall"/>
          <p:cNvSpPr txBox="1">
            <a:spLocks noGrp="1"/>
          </p:cNvSpPr>
          <p:nvPr>
            <p:ph type="sldNum" idx="12"/>
          </p:nvPr>
        </p:nvSpPr>
        <p:spPr>
          <a:prstGeom prst="rect">
            <a:avLst/>
          </a:prstGeom>
          <a:noFill/>
          <a:ln>
            <a:noFill/>
          </a:ln>
        </p:spPr>
        <p:txBody>
          <a:bodyPr spcFirstLastPara="1" wrap="square" lIns="41784" tIns="20886" rIns="41784" bIns="20886" anchor="ctr" anchorCtr="0">
            <a:noAutofit/>
          </a:bodyPr>
          <a:lstStyle/>
          <a:p>
            <a:fld id="{00000000-1234-1234-1234-123412341234}" type="slidenum">
              <a:rPr lang="no-NO"/>
              <a:pPr/>
              <a:t>10</a:t>
            </a:fld>
            <a:endParaRPr/>
          </a:p>
        </p:txBody>
      </p:sp>
      <p:sp>
        <p:nvSpPr>
          <p:cNvPr id="230" name="Overskrift"/>
          <p:cNvSpPr txBox="1">
            <a:spLocks noGrp="1"/>
          </p:cNvSpPr>
          <p:nvPr>
            <p:ph type="title"/>
          </p:nvPr>
        </p:nvSpPr>
        <p:spPr>
          <a:prstGeom prst="rect">
            <a:avLst/>
          </a:prstGeom>
          <a:noFill/>
          <a:ln>
            <a:noFill/>
          </a:ln>
        </p:spPr>
        <p:txBody>
          <a:bodyPr spcFirstLastPara="1" wrap="square" lIns="41784" tIns="20886" rIns="41784" bIns="20886" anchor="ctr" anchorCtr="0">
            <a:normAutofit/>
          </a:bodyPr>
          <a:lstStyle/>
          <a:p>
            <a:pPr>
              <a:buSzPts val="4000"/>
            </a:pPr>
            <a:r>
              <a:rPr lang="nb-NO" dirty="0">
                <a:latin typeface="Tahoma"/>
                <a:ea typeface="Tahoma"/>
                <a:cs typeface="Tahoma"/>
                <a:sym typeface="Tahoma"/>
              </a:rPr>
              <a:t>Rolleforståelse</a:t>
            </a:r>
          </a:p>
        </p:txBody>
      </p:sp>
      <p:sp>
        <p:nvSpPr>
          <p:cNvPr id="229" name="Underoverskrift"/>
          <p:cNvSpPr txBox="1">
            <a:spLocks noGrp="1"/>
          </p:cNvSpPr>
          <p:nvPr>
            <p:ph type="body" idx="2"/>
          </p:nvPr>
        </p:nvSpPr>
        <p:spPr>
          <a:prstGeom prst="rect">
            <a:avLst/>
          </a:prstGeom>
          <a:noFill/>
          <a:ln>
            <a:noFill/>
          </a:ln>
        </p:spPr>
        <p:txBody>
          <a:bodyPr spcFirstLastPara="1" wrap="square" lIns="41784" tIns="20886" rIns="41784" bIns="20886" anchor="t" anchorCtr="0">
            <a:noAutofit/>
          </a:bodyPr>
          <a:lstStyle/>
          <a:p>
            <a:pPr marL="0" indent="0">
              <a:spcBef>
                <a:spcPts val="0"/>
              </a:spcBef>
            </a:pPr>
            <a:r>
              <a:rPr lang="nb-NO" sz="1400" dirty="0">
                <a:latin typeface="Cambria"/>
                <a:ea typeface="Cambria"/>
                <a:cs typeface="Cambria"/>
                <a:sym typeface="Cambria"/>
              </a:rPr>
              <a:t>Det er viktig å ha forståelse for de ulike rollene i partssamarbeidet</a:t>
            </a:r>
          </a:p>
        </p:txBody>
      </p:sp>
      <p:pic>
        <p:nvPicPr>
          <p:cNvPr id="2050" name="Illustrasjon av to roller" descr="Illustrasjon av virksomhetsleder og hovedtillitsvalgt og deres fokusområder. ">
            <a:extLst>
              <a:ext uri="{FF2B5EF4-FFF2-40B4-BE49-F238E27FC236}">
                <a16:creationId xmlns:a16="http://schemas.microsoft.com/office/drawing/2014/main" id="{EA1316D2-D209-AB2D-77D1-F1B05ADC0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90" y="3332237"/>
            <a:ext cx="5915026" cy="2070259"/>
          </a:xfrm>
          <a:prstGeom prst="rect">
            <a:avLst/>
          </a:prstGeom>
          <a:noFill/>
          <a:extLst>
            <a:ext uri="{909E8E84-426E-40DD-AFC4-6F175D3DCCD1}">
              <a14:hiddenFill xmlns:a14="http://schemas.microsoft.com/office/drawing/2010/main">
                <a:solidFill>
                  <a:srgbClr val="FFFFFF"/>
                </a:solidFill>
              </a14:hiddenFill>
            </a:ext>
          </a:extLst>
        </p:spPr>
      </p:pic>
      <p:sp>
        <p:nvSpPr>
          <p:cNvPr id="228" name="Brødtekst"/>
          <p:cNvSpPr txBox="1">
            <a:spLocks noGrp="1"/>
          </p:cNvSpPr>
          <p:nvPr>
            <p:ph type="body" idx="1"/>
          </p:nvPr>
        </p:nvSpPr>
        <p:spPr>
          <a:xfrm>
            <a:off x="471489" y="5672952"/>
            <a:ext cx="5915025" cy="2298463"/>
          </a:xfrm>
          <a:prstGeom prst="rect">
            <a:avLst/>
          </a:prstGeom>
          <a:noFill/>
          <a:ln>
            <a:noFill/>
          </a:ln>
        </p:spPr>
        <p:txBody>
          <a:bodyPr spcFirstLastPara="1" wrap="square" lIns="41784" tIns="20886" rIns="41784" bIns="20886" anchor="t" anchorCtr="0">
            <a:normAutofit/>
          </a:bodyPr>
          <a:lstStyle/>
          <a:p>
            <a:pPr marL="0" indent="0">
              <a:spcBef>
                <a:spcPts val="0"/>
              </a:spcBef>
            </a:pPr>
            <a:r>
              <a:rPr lang="nb-NO" sz="1200" dirty="0">
                <a:latin typeface="Cambria"/>
                <a:ea typeface="Cambria"/>
                <a:cs typeface="Cambria"/>
                <a:sym typeface="Cambria"/>
              </a:rPr>
              <a:t>Både deltakere i partssamarbeidet og alle andre ansatte i virksomheten, bør ha en god forståelse for at arbeidsgiver og arbeidstaker har ulike roller. For virksomhetslederen, som har resultatansvaret for virksomheten, kan effektivitet og behovet for strategiske beslutninger stå sterkt. For tillitsvalgte kan hensynet til medlemmenes interesser stå sterkt. Uansett er det viktig at partene etablerer en </a:t>
            </a:r>
            <a:r>
              <a:rPr lang="nb-NO" sz="1200" b="1" dirty="0">
                <a:latin typeface="Cambria"/>
                <a:ea typeface="Cambria"/>
                <a:cs typeface="Cambria"/>
                <a:sym typeface="Cambria"/>
              </a:rPr>
              <a:t>felles forståelse og respekt </a:t>
            </a:r>
            <a:r>
              <a:rPr lang="nb-NO" sz="1200" dirty="0">
                <a:latin typeface="Cambria"/>
                <a:ea typeface="Cambria"/>
                <a:cs typeface="Cambria"/>
                <a:sym typeface="Cambria"/>
              </a:rPr>
              <a:t>for hverandres roller. Begge parter har en felles interesse i at virksomhetens samfunnsoppdrag blir løst på best mulig måte. </a:t>
            </a:r>
            <a:endParaRPr lang="nb-NO" sz="1200" dirty="0">
              <a:latin typeface="Cambria" panose="02040503050406030204" pitchFamily="18" charset="0"/>
              <a:ea typeface="Cambria" panose="02040503050406030204" pitchFamily="18" charset="0"/>
              <a:sym typeface="Cambria"/>
            </a:endParaRPr>
          </a:p>
        </p:txBody>
      </p:sp>
    </p:spTree>
    <p:extLst>
      <p:ext uri="{BB962C8B-B14F-4D97-AF65-F5344CB8AC3E}">
        <p14:creationId xmlns:p14="http://schemas.microsoft.com/office/powerpoint/2010/main" val="781624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6" name="Overskrift">
            <a:extLst>
              <a:ext uri="{FF2B5EF4-FFF2-40B4-BE49-F238E27FC236}">
                <a16:creationId xmlns:a16="http://schemas.microsoft.com/office/drawing/2014/main" id="{258C4974-17F4-AEEF-DE63-945963E5EED2}"/>
              </a:ext>
            </a:extLst>
          </p:cNvPr>
          <p:cNvSpPr txBox="1">
            <a:spLocks noGrp="1"/>
          </p:cNvSpPr>
          <p:nvPr>
            <p:ph type="title" idx="4294967295"/>
          </p:nvPr>
        </p:nvSpPr>
        <p:spPr>
          <a:xfrm>
            <a:off x="471488" y="1057545"/>
            <a:ext cx="5681886" cy="1180931"/>
          </a:xfrm>
          <a:prstGeom prst="rect">
            <a:avLst/>
          </a:prstGeom>
          <a:noFill/>
          <a:ln>
            <a:noFill/>
            <a:prstDash/>
          </a:ln>
          <a:effectLst/>
        </p:spPr>
        <p:txBody>
          <a:bodyPr rot="0" spcFirstLastPara="1" vertOverflow="overflow" horzOverflow="overflow" vert="horz" wrap="square" lIns="41784" tIns="20886" rIns="41784" bIns="20886"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50000"/>
              </a:lnSpc>
              <a:spcBef>
                <a:spcPts val="0"/>
              </a:spcBef>
              <a:spcAft>
                <a:spcPts val="0"/>
              </a:spcAft>
              <a:buClr>
                <a:schemeClr val="dk1"/>
              </a:buClr>
              <a:buSzPts val="4000"/>
              <a:buFont typeface="Tahoma"/>
              <a:buNone/>
              <a:defRPr sz="40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50000"/>
              </a:lnSpc>
              <a:spcBef>
                <a:spcPts val="0"/>
              </a:spcBef>
              <a:spcAft>
                <a:spcPts val="0"/>
              </a:spcAft>
              <a:buClr>
                <a:schemeClr val="dk1"/>
              </a:buClr>
              <a:buSzPts val="4000"/>
              <a:buFont typeface="Tahoma"/>
              <a:buNone/>
              <a:tabLst/>
              <a:defRPr/>
            </a:pPr>
            <a:r>
              <a:rPr kumimoji="0" lang="nb-NO" sz="4000" b="0" i="0" u="none" strike="noStrike" kern="0" cap="none" spc="0" normalizeH="0" baseline="0" noProof="0" dirty="0">
                <a:ln>
                  <a:noFill/>
                </a:ln>
                <a:solidFill>
                  <a:schemeClr val="dk1"/>
                </a:solidFill>
                <a:effectLst/>
                <a:uLnTx/>
                <a:uFillTx/>
                <a:latin typeface="Tahoma"/>
                <a:ea typeface="Tahoma"/>
                <a:cs typeface="Tahoma"/>
                <a:sym typeface="Tahoma"/>
              </a:rPr>
              <a:t>Kapittel 2</a:t>
            </a:r>
            <a:br>
              <a:rPr kumimoji="0" lang="nb-NO" sz="4000" b="0" i="0" u="none" strike="noStrike" kern="0" cap="none" spc="0" normalizeH="0" baseline="0" noProof="0" dirty="0">
                <a:ln>
                  <a:noFill/>
                </a:ln>
                <a:solidFill>
                  <a:schemeClr val="dk1"/>
                </a:solidFill>
                <a:effectLst/>
                <a:uLnTx/>
                <a:uFillTx/>
                <a:latin typeface="Tahoma"/>
                <a:ea typeface="Tahoma"/>
                <a:cs typeface="Tahoma"/>
                <a:sym typeface="Tahoma"/>
              </a:rPr>
            </a:br>
            <a:r>
              <a:rPr kumimoji="0" lang="nb-NO" sz="4000" b="1" i="0" u="none" strike="noStrike" kern="0" cap="none" spc="0" normalizeH="0" baseline="0" noProof="0" dirty="0">
                <a:ln>
                  <a:noFill/>
                </a:ln>
                <a:solidFill>
                  <a:schemeClr val="dk1"/>
                </a:solidFill>
                <a:effectLst/>
                <a:uLnTx/>
                <a:uFillTx/>
                <a:latin typeface="Tahoma"/>
                <a:ea typeface="Tahoma"/>
                <a:cs typeface="Tahoma"/>
                <a:sym typeface="Tahoma"/>
              </a:rPr>
              <a:t>Samarbeids-kompetanse og medbestemmelse i  praksis</a:t>
            </a:r>
            <a:endParaRPr kumimoji="0" lang="nb-NO" sz="4000" b="0" i="0" u="none" strike="noStrike" kern="0" cap="none" spc="0" normalizeH="0" baseline="0" noProof="0" dirty="0">
              <a:ln>
                <a:noFill/>
              </a:ln>
              <a:solidFill>
                <a:schemeClr val="dk1"/>
              </a:solidFill>
              <a:effectLst/>
              <a:uLnTx/>
              <a:uFillTx/>
              <a:latin typeface="Tahoma"/>
              <a:ea typeface="Tahoma"/>
              <a:cs typeface="Tahoma"/>
              <a:sym typeface="Tahoma"/>
            </a:endParaRPr>
          </a:p>
        </p:txBody>
      </p:sp>
      <p:sp>
        <p:nvSpPr>
          <p:cNvPr id="221" name="Brødtekst"/>
          <p:cNvSpPr txBox="1">
            <a:spLocks noGrp="1"/>
          </p:cNvSpPr>
          <p:nvPr>
            <p:ph type="body" idx="1"/>
          </p:nvPr>
        </p:nvSpPr>
        <p:spPr>
          <a:xfrm>
            <a:off x="471487" y="6133596"/>
            <a:ext cx="5050800" cy="3150251"/>
          </a:xfrm>
          <a:prstGeom prst="rect">
            <a:avLst/>
          </a:prstGeom>
          <a:noFill/>
          <a:ln>
            <a:noFill/>
          </a:ln>
        </p:spPr>
        <p:txBody>
          <a:bodyPr spcFirstLastPara="1" wrap="square" lIns="41784" tIns="20886" rIns="41784" bIns="20886" anchor="t" anchorCtr="0">
            <a:noAutofit/>
          </a:bodyPr>
          <a:lstStyle/>
          <a:p>
            <a:pPr marL="285750" indent="-285750">
              <a:spcBef>
                <a:spcPts val="600"/>
              </a:spcBef>
            </a:pPr>
            <a:r>
              <a:rPr lang="nb-NO" sz="1300" dirty="0">
                <a:latin typeface="Cambria"/>
                <a:ea typeface="Cambria"/>
                <a:cs typeface="Cambria"/>
                <a:sym typeface="Cambria"/>
              </a:rPr>
              <a:t>Forutsetninger for et godt partssamarbeid</a:t>
            </a:r>
          </a:p>
          <a:p>
            <a:pPr marL="285750" indent="-285750">
              <a:spcBef>
                <a:spcPts val="600"/>
              </a:spcBef>
            </a:pPr>
            <a:r>
              <a:rPr lang="nb-NO" sz="1300" dirty="0">
                <a:latin typeface="Cambria"/>
                <a:ea typeface="Cambria"/>
                <a:cs typeface="Cambria"/>
                <a:sym typeface="Cambria"/>
              </a:rPr>
              <a:t>Arbeidsgivers styringsrett</a:t>
            </a:r>
          </a:p>
          <a:p>
            <a:pPr marL="285750" indent="-285750">
              <a:spcBef>
                <a:spcPts val="600"/>
              </a:spcBef>
            </a:pPr>
            <a:r>
              <a:rPr lang="nb-NO" sz="1300" dirty="0">
                <a:latin typeface="Cambria"/>
                <a:ea typeface="Cambria"/>
                <a:cs typeface="Cambria"/>
                <a:sym typeface="Cambria"/>
              </a:rPr>
              <a:t>Forskjellige former for medbestemmelse</a:t>
            </a:r>
          </a:p>
          <a:p>
            <a:pPr marL="285750" indent="-285750">
              <a:spcBef>
                <a:spcPts val="600"/>
              </a:spcBef>
            </a:pPr>
            <a:r>
              <a:rPr lang="nb-NO" sz="1300" dirty="0">
                <a:latin typeface="Cambria"/>
                <a:ea typeface="Cambria"/>
                <a:cs typeface="Cambria"/>
                <a:sym typeface="Cambria"/>
              </a:rPr>
              <a:t>Evaluering av partssamarbeidet</a:t>
            </a:r>
          </a:p>
        </p:txBody>
      </p:sp>
    </p:spTree>
    <p:extLst>
      <p:ext uri="{BB962C8B-B14F-4D97-AF65-F5344CB8AC3E}">
        <p14:creationId xmlns:p14="http://schemas.microsoft.com/office/powerpoint/2010/main" val="271809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1" name="Sidetall"/>
          <p:cNvSpPr txBox="1">
            <a:spLocks noGrp="1"/>
          </p:cNvSpPr>
          <p:nvPr>
            <p:ph type="sldNum" idx="12"/>
          </p:nvPr>
        </p:nvSpPr>
        <p:spPr>
          <a:prstGeom prst="rect">
            <a:avLst/>
          </a:prstGeom>
          <a:noFill/>
          <a:ln>
            <a:noFill/>
          </a:ln>
        </p:spPr>
        <p:txBody>
          <a:bodyPr spcFirstLastPara="1" wrap="square" lIns="41784" tIns="20886" rIns="41784" bIns="20886" anchor="ctr" anchorCtr="0">
            <a:noAutofit/>
          </a:bodyPr>
          <a:lstStyle/>
          <a:p>
            <a:fld id="{00000000-1234-1234-1234-123412341234}" type="slidenum">
              <a:rPr lang="no-NO"/>
              <a:pPr/>
              <a:t>12</a:t>
            </a:fld>
            <a:endParaRPr/>
          </a:p>
        </p:txBody>
      </p:sp>
      <p:sp>
        <p:nvSpPr>
          <p:cNvPr id="230" name="Overskrift"/>
          <p:cNvSpPr txBox="1">
            <a:spLocks noGrp="1"/>
          </p:cNvSpPr>
          <p:nvPr>
            <p:ph type="title"/>
          </p:nvPr>
        </p:nvSpPr>
        <p:spPr>
          <a:prstGeom prst="rect">
            <a:avLst/>
          </a:prstGeom>
          <a:noFill/>
          <a:ln>
            <a:noFill/>
          </a:ln>
        </p:spPr>
        <p:txBody>
          <a:bodyPr spcFirstLastPara="1" wrap="square" lIns="41784" tIns="20886" rIns="41784" bIns="20886" anchor="ctr" anchorCtr="0">
            <a:normAutofit/>
          </a:bodyPr>
          <a:lstStyle/>
          <a:p>
            <a:pPr>
              <a:buSzPts val="4000"/>
            </a:pPr>
            <a:r>
              <a:rPr lang="nb-NO" dirty="0">
                <a:latin typeface="Tahoma"/>
                <a:ea typeface="Tahoma"/>
                <a:cs typeface="Tahoma"/>
                <a:sym typeface="Tahoma"/>
              </a:rPr>
              <a:t>Forutsetninger for et godt partssamarbeid</a:t>
            </a:r>
          </a:p>
        </p:txBody>
      </p:sp>
      <p:sp>
        <p:nvSpPr>
          <p:cNvPr id="229" name="Underoverskrift 1"/>
          <p:cNvSpPr txBox="1">
            <a:spLocks noGrp="1"/>
          </p:cNvSpPr>
          <p:nvPr>
            <p:ph type="body" idx="3"/>
          </p:nvPr>
        </p:nvSpPr>
        <p:spPr>
          <a:prstGeom prst="rect">
            <a:avLst/>
          </a:prstGeom>
          <a:noFill/>
          <a:ln>
            <a:noFill/>
          </a:ln>
        </p:spPr>
        <p:txBody>
          <a:bodyPr spcFirstLastPara="1" wrap="square" lIns="41784" tIns="20886" rIns="41784" bIns="20886" anchor="t" anchorCtr="0">
            <a:noAutofit/>
          </a:bodyPr>
          <a:lstStyle/>
          <a:p>
            <a:pPr marL="0" indent="0">
              <a:spcBef>
                <a:spcPts val="0"/>
              </a:spcBef>
            </a:pPr>
            <a:r>
              <a:rPr lang="nb-NO" sz="1400" dirty="0">
                <a:latin typeface="Cambria"/>
                <a:ea typeface="Cambria"/>
                <a:cs typeface="Cambria"/>
                <a:sym typeface="Cambria"/>
              </a:rPr>
              <a:t>God medbestemmelse basert på avtaler og lovverk</a:t>
            </a:r>
          </a:p>
        </p:txBody>
      </p:sp>
      <p:sp>
        <p:nvSpPr>
          <p:cNvPr id="228" name="Brødekst 1"/>
          <p:cNvSpPr txBox="1">
            <a:spLocks noGrp="1"/>
          </p:cNvSpPr>
          <p:nvPr>
            <p:ph type="body" idx="1"/>
          </p:nvPr>
        </p:nvSpPr>
        <p:spPr>
          <a:prstGeom prst="rect">
            <a:avLst/>
          </a:prstGeom>
          <a:noFill/>
          <a:ln>
            <a:noFill/>
          </a:ln>
        </p:spPr>
        <p:txBody>
          <a:bodyPr spcFirstLastPara="1" wrap="square" lIns="41784" tIns="20886" rIns="41784" bIns="20886" anchor="t" anchorCtr="0">
            <a:normAutofit/>
          </a:bodyPr>
          <a:lstStyle/>
          <a:p>
            <a:pPr marL="0" indent="0">
              <a:spcBef>
                <a:spcPts val="0"/>
              </a:spcBef>
            </a:pPr>
            <a:r>
              <a:rPr lang="nb-NO" sz="1200" dirty="0">
                <a:latin typeface="Cambria"/>
                <a:ea typeface="Cambria"/>
                <a:cs typeface="Cambria"/>
                <a:sym typeface="Cambria"/>
              </a:rPr>
              <a:t>Gjennom hovedavtalen, hovedtariffavtalene og andre sentrale avtaler, har partene </a:t>
            </a:r>
            <a:r>
              <a:rPr lang="nb-NO" sz="1200" b="1" dirty="0">
                <a:latin typeface="Cambria"/>
                <a:ea typeface="Cambria"/>
                <a:cs typeface="Cambria"/>
                <a:sym typeface="Cambria"/>
              </a:rPr>
              <a:t>laget kjøreregler og rammer for samarbeidet</a:t>
            </a:r>
            <a:r>
              <a:rPr lang="nb-NO" sz="1200" dirty="0">
                <a:latin typeface="Cambria"/>
                <a:ea typeface="Cambria"/>
                <a:cs typeface="Cambria"/>
                <a:sym typeface="Cambria"/>
              </a:rPr>
              <a:t>. </a:t>
            </a:r>
          </a:p>
          <a:p>
            <a:pPr marL="0" indent="0">
              <a:spcBef>
                <a:spcPts val="1000"/>
              </a:spcBef>
            </a:pPr>
            <a:r>
              <a:rPr lang="nb-NO" sz="1200" dirty="0">
                <a:latin typeface="Cambria"/>
                <a:ea typeface="Cambria"/>
                <a:cs typeface="Cambria"/>
                <a:sym typeface="Cambria"/>
              </a:rPr>
              <a:t>For at partssamarbeidet og de ansattes medbestemmelse skal fungere, må derfor partene på alle nivåer kjenne både lov- og avtaleverk og kunne bruke det riktig.</a:t>
            </a:r>
          </a:p>
          <a:p>
            <a:pPr marL="0" indent="0">
              <a:spcBef>
                <a:spcPts val="1000"/>
              </a:spcBef>
            </a:pPr>
            <a:r>
              <a:rPr lang="nb-NO" sz="1200" dirty="0">
                <a:latin typeface="Cambria"/>
                <a:ea typeface="Cambria"/>
                <a:cs typeface="Cambria"/>
                <a:sym typeface="Cambria"/>
              </a:rPr>
              <a:t>Formelle samarbeidsordninger er ikke beskrevet i detalj i hovedavtalen. Det er derfor opp til de lokale parter å finne frem til praktiske former for medbestemmelse i den enkelte virksomhet.</a:t>
            </a:r>
          </a:p>
        </p:txBody>
      </p:sp>
      <p:cxnSp>
        <p:nvCxnSpPr>
          <p:cNvPr id="3" name="Linje mellom tekstbolker">
            <a:extLst>
              <a:ext uri="{FF2B5EF4-FFF2-40B4-BE49-F238E27FC236}">
                <a16:creationId xmlns:a16="http://schemas.microsoft.com/office/drawing/2014/main" id="{E3C9CBA2-6536-F511-086F-50ABF466FDAB}"/>
              </a:ext>
              <a:ext uri="{C183D7F6-B498-43B3-948B-1728B52AA6E4}">
                <adec:decorative xmlns:adec="http://schemas.microsoft.com/office/drawing/2017/decorative" val="1"/>
              </a:ext>
            </a:extLst>
          </p:cNvPr>
          <p:cNvCxnSpPr>
            <a:cxnSpLocks/>
          </p:cNvCxnSpPr>
          <p:nvPr/>
        </p:nvCxnSpPr>
        <p:spPr>
          <a:xfrm>
            <a:off x="3429000" y="2407344"/>
            <a:ext cx="0" cy="5002124"/>
          </a:xfrm>
          <a:prstGeom prst="line">
            <a:avLst/>
          </a:prstGeom>
          <a:ln w="3175">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5" name="Underoverskrift 2">
            <a:extLst>
              <a:ext uri="{FF2B5EF4-FFF2-40B4-BE49-F238E27FC236}">
                <a16:creationId xmlns:a16="http://schemas.microsoft.com/office/drawing/2014/main" id="{E49C911A-0DEB-CDC1-B800-9E7B1946E4CB}"/>
              </a:ext>
            </a:extLst>
          </p:cNvPr>
          <p:cNvSpPr txBox="1">
            <a:spLocks/>
          </p:cNvSpPr>
          <p:nvPr/>
        </p:nvSpPr>
        <p:spPr>
          <a:xfrm>
            <a:off x="3545156" y="2308731"/>
            <a:ext cx="2847444" cy="835120"/>
          </a:xfrm>
          <a:prstGeom prst="rect">
            <a:avLst/>
          </a:prstGeom>
          <a:noFill/>
          <a:ln>
            <a:noFill/>
          </a:ln>
        </p:spPr>
        <p:txBody>
          <a:bodyPr spcFirstLastPara="1" wrap="square" lIns="41784" tIns="20886" rIns="41784" bIns="20886" anchor="t" anchorCtr="0">
            <a:noAutofit/>
          </a:bodyPr>
          <a:lstStyle>
            <a:defPPr marR="0" lvl="0" algn="l" rtl="0">
              <a:lnSpc>
                <a:spcPct val="100000"/>
              </a:lnSpc>
              <a:spcBef>
                <a:spcPts val="0"/>
              </a:spcBef>
              <a:spcAft>
                <a:spcPts val="0"/>
              </a:spcAft>
            </a:defPPr>
            <a:lvl1pPr marL="208955" marR="0" lvl="0" indent="-104478" algn="l" rtl="0">
              <a:lnSpc>
                <a:spcPct val="150000"/>
              </a:lnSpc>
              <a:spcBef>
                <a:spcPts val="457"/>
              </a:spcBef>
              <a:spcAft>
                <a:spcPts val="0"/>
              </a:spcAft>
              <a:buClr>
                <a:schemeClr val="dk1"/>
              </a:buClr>
              <a:buSzPts val="1400"/>
              <a:buFont typeface="Arial"/>
              <a:buNone/>
              <a:defRPr sz="1600" b="1" i="0" u="none" strike="noStrike" cap="none">
                <a:solidFill>
                  <a:schemeClr val="dk1"/>
                </a:solidFill>
                <a:latin typeface="Cambria"/>
                <a:ea typeface="Cambria"/>
                <a:cs typeface="Cambria"/>
                <a:sym typeface="Cambria"/>
              </a:defRPr>
            </a:lvl1pPr>
            <a:lvl2pPr marL="417909" marR="0" lvl="1" indent="-104478" algn="l" rtl="0">
              <a:lnSpc>
                <a:spcPct val="90000"/>
              </a:lnSpc>
              <a:spcBef>
                <a:spcPts val="228"/>
              </a:spcBef>
              <a:spcAft>
                <a:spcPts val="0"/>
              </a:spcAft>
              <a:buClr>
                <a:schemeClr val="dk1"/>
              </a:buClr>
              <a:buSzPts val="2000"/>
              <a:buFont typeface="Arial"/>
              <a:buNone/>
              <a:defRPr sz="914" b="1" i="0" u="none" strike="noStrike" cap="none">
                <a:solidFill>
                  <a:schemeClr val="dk1"/>
                </a:solidFill>
                <a:latin typeface="Cambria"/>
                <a:ea typeface="Cambria"/>
                <a:cs typeface="Cambria"/>
                <a:sym typeface="Cambria"/>
              </a:defRPr>
            </a:lvl2pPr>
            <a:lvl3pPr marL="626864" marR="0" lvl="2" indent="-104478" algn="l" rtl="0">
              <a:lnSpc>
                <a:spcPct val="90000"/>
              </a:lnSpc>
              <a:spcBef>
                <a:spcPts val="228"/>
              </a:spcBef>
              <a:spcAft>
                <a:spcPts val="0"/>
              </a:spcAft>
              <a:buClr>
                <a:schemeClr val="dk1"/>
              </a:buClr>
              <a:buSzPts val="1800"/>
              <a:buFont typeface="Arial"/>
              <a:buNone/>
              <a:defRPr sz="823" b="1" i="0" u="none" strike="noStrike" cap="none">
                <a:solidFill>
                  <a:schemeClr val="dk1"/>
                </a:solidFill>
                <a:latin typeface="Cambria"/>
                <a:ea typeface="Cambria"/>
                <a:cs typeface="Cambria"/>
                <a:sym typeface="Cambria"/>
              </a:defRPr>
            </a:lvl3pPr>
            <a:lvl4pPr marL="835819" marR="0" lvl="3" indent="-104478" algn="l" rtl="0">
              <a:lnSpc>
                <a:spcPct val="90000"/>
              </a:lnSpc>
              <a:spcBef>
                <a:spcPts val="228"/>
              </a:spcBef>
              <a:spcAft>
                <a:spcPts val="0"/>
              </a:spcAft>
              <a:buClr>
                <a:schemeClr val="dk1"/>
              </a:buClr>
              <a:buSzPts val="1600"/>
              <a:buFont typeface="Arial"/>
              <a:buNone/>
              <a:defRPr sz="731" b="1" i="0" u="none" strike="noStrike" cap="none">
                <a:solidFill>
                  <a:schemeClr val="dk1"/>
                </a:solidFill>
                <a:latin typeface="Cambria"/>
                <a:ea typeface="Cambria"/>
                <a:cs typeface="Cambria"/>
                <a:sym typeface="Cambria"/>
              </a:defRPr>
            </a:lvl4pPr>
            <a:lvl5pPr marL="1044773" marR="0" lvl="4" indent="-104478" algn="l" rtl="0">
              <a:lnSpc>
                <a:spcPct val="90000"/>
              </a:lnSpc>
              <a:spcBef>
                <a:spcPts val="228"/>
              </a:spcBef>
              <a:spcAft>
                <a:spcPts val="0"/>
              </a:spcAft>
              <a:buClr>
                <a:schemeClr val="dk1"/>
              </a:buClr>
              <a:buSzPts val="1600"/>
              <a:buFont typeface="Arial"/>
              <a:buNone/>
              <a:defRPr sz="731" b="1" i="0" u="none" strike="noStrike" cap="none">
                <a:solidFill>
                  <a:schemeClr val="dk1"/>
                </a:solidFill>
                <a:latin typeface="Cambria"/>
                <a:ea typeface="Cambria"/>
                <a:cs typeface="Cambria"/>
                <a:sym typeface="Cambria"/>
              </a:defRPr>
            </a:lvl5pPr>
            <a:lvl6pPr marL="1253728" marR="0" lvl="5" indent="-104478" algn="l" rtl="0">
              <a:lnSpc>
                <a:spcPct val="90000"/>
              </a:lnSpc>
              <a:spcBef>
                <a:spcPts val="228"/>
              </a:spcBef>
              <a:spcAft>
                <a:spcPts val="0"/>
              </a:spcAft>
              <a:buClr>
                <a:schemeClr val="dk1"/>
              </a:buClr>
              <a:buSzPts val="1600"/>
              <a:buFont typeface="Arial"/>
              <a:buNone/>
              <a:defRPr sz="731" b="1" i="0" u="none" strike="noStrike" cap="none">
                <a:solidFill>
                  <a:schemeClr val="dk1"/>
                </a:solidFill>
                <a:latin typeface="Calibri"/>
                <a:ea typeface="Calibri"/>
                <a:cs typeface="Calibri"/>
                <a:sym typeface="Calibri"/>
              </a:defRPr>
            </a:lvl6pPr>
            <a:lvl7pPr marL="1462683" marR="0" lvl="6" indent="-104478" algn="l" rtl="0">
              <a:lnSpc>
                <a:spcPct val="90000"/>
              </a:lnSpc>
              <a:spcBef>
                <a:spcPts val="228"/>
              </a:spcBef>
              <a:spcAft>
                <a:spcPts val="0"/>
              </a:spcAft>
              <a:buClr>
                <a:schemeClr val="dk1"/>
              </a:buClr>
              <a:buSzPts val="1600"/>
              <a:buFont typeface="Arial"/>
              <a:buNone/>
              <a:defRPr sz="731" b="1" i="0" u="none" strike="noStrike" cap="none">
                <a:solidFill>
                  <a:schemeClr val="dk1"/>
                </a:solidFill>
                <a:latin typeface="Calibri"/>
                <a:ea typeface="Calibri"/>
                <a:cs typeface="Calibri"/>
                <a:sym typeface="Calibri"/>
              </a:defRPr>
            </a:lvl7pPr>
            <a:lvl8pPr marL="1671638" marR="0" lvl="7" indent="-104478" algn="l" rtl="0">
              <a:lnSpc>
                <a:spcPct val="90000"/>
              </a:lnSpc>
              <a:spcBef>
                <a:spcPts val="228"/>
              </a:spcBef>
              <a:spcAft>
                <a:spcPts val="0"/>
              </a:spcAft>
              <a:buClr>
                <a:schemeClr val="dk1"/>
              </a:buClr>
              <a:buSzPts val="1600"/>
              <a:buFont typeface="Arial"/>
              <a:buNone/>
              <a:defRPr sz="731" b="1" i="0" u="none" strike="noStrike" cap="none">
                <a:solidFill>
                  <a:schemeClr val="dk1"/>
                </a:solidFill>
                <a:latin typeface="Calibri"/>
                <a:ea typeface="Calibri"/>
                <a:cs typeface="Calibri"/>
                <a:sym typeface="Calibri"/>
              </a:defRPr>
            </a:lvl8pPr>
            <a:lvl9pPr marL="1880592" marR="0" lvl="8" indent="-104478" algn="l" rtl="0">
              <a:lnSpc>
                <a:spcPct val="90000"/>
              </a:lnSpc>
              <a:spcBef>
                <a:spcPts val="228"/>
              </a:spcBef>
              <a:spcAft>
                <a:spcPts val="0"/>
              </a:spcAft>
              <a:buClr>
                <a:schemeClr val="dk1"/>
              </a:buClr>
              <a:buSzPts val="1600"/>
              <a:buFont typeface="Arial"/>
              <a:buNone/>
              <a:defRPr sz="731" b="1" i="0" u="none" strike="noStrike" cap="none">
                <a:solidFill>
                  <a:schemeClr val="dk1"/>
                </a:solidFill>
                <a:latin typeface="Calibri"/>
                <a:ea typeface="Calibri"/>
                <a:cs typeface="Calibri"/>
                <a:sym typeface="Calibri"/>
              </a:defRPr>
            </a:lvl9pPr>
          </a:lstStyle>
          <a:p>
            <a:pPr marL="0" indent="0">
              <a:spcBef>
                <a:spcPts val="0"/>
              </a:spcBef>
            </a:pPr>
            <a:r>
              <a:rPr lang="nb-NO" sz="1400" dirty="0"/>
              <a:t>En god samarbeidskultur</a:t>
            </a:r>
          </a:p>
        </p:txBody>
      </p:sp>
      <p:sp>
        <p:nvSpPr>
          <p:cNvPr id="4" name="Brødtekst 2">
            <a:extLst>
              <a:ext uri="{FF2B5EF4-FFF2-40B4-BE49-F238E27FC236}">
                <a16:creationId xmlns:a16="http://schemas.microsoft.com/office/drawing/2014/main" id="{94EA209D-BC38-B5E6-E598-723FE0A9B0CA}"/>
              </a:ext>
            </a:extLst>
          </p:cNvPr>
          <p:cNvSpPr>
            <a:spLocks noGrp="1"/>
          </p:cNvSpPr>
          <p:nvPr>
            <p:ph type="body" idx="13"/>
          </p:nvPr>
        </p:nvSpPr>
        <p:spPr/>
        <p:txBody>
          <a:bodyPr lIns="43200" tIns="21600" rIns="43200" bIns="21600">
            <a:normAutofit/>
          </a:bodyPr>
          <a:lstStyle/>
          <a:p>
            <a:pPr marL="0" indent="0">
              <a:spcBef>
                <a:spcPts val="0"/>
              </a:spcBef>
            </a:pPr>
            <a:r>
              <a:rPr lang="nb-NO" sz="1200" dirty="0">
                <a:latin typeface="Cambria"/>
                <a:ea typeface="Cambria"/>
                <a:cs typeface="Cambria"/>
                <a:sym typeface="Cambria"/>
              </a:rPr>
              <a:t>Det er viktig å skape en </a:t>
            </a:r>
            <a:r>
              <a:rPr lang="nb-NO" sz="1200" b="1" dirty="0">
                <a:latin typeface="Cambria"/>
                <a:ea typeface="Cambria"/>
                <a:cs typeface="Cambria"/>
                <a:sym typeface="Cambria"/>
              </a:rPr>
              <a:t>samarbeidskultur</a:t>
            </a:r>
            <a:r>
              <a:rPr lang="nb-NO" sz="1200" dirty="0">
                <a:latin typeface="Cambria"/>
                <a:ea typeface="Cambria"/>
                <a:cs typeface="Cambria"/>
                <a:sym typeface="Cambria"/>
              </a:rPr>
              <a:t> i virksomhetene som er preget av respekt for hverandres roller, åpenhet, vilje til å finne løsninger og til å oppnå resultater.</a:t>
            </a:r>
          </a:p>
          <a:p>
            <a:pPr marL="0" indent="0">
              <a:spcBef>
                <a:spcPts val="1000"/>
              </a:spcBef>
            </a:pPr>
            <a:r>
              <a:rPr lang="nb-NO" sz="1200" dirty="0">
                <a:latin typeface="Cambria"/>
                <a:ea typeface="Cambria"/>
                <a:cs typeface="Cambria"/>
                <a:sym typeface="Cambria"/>
              </a:rPr>
              <a:t>Godt samarbeid bygges på:</a:t>
            </a:r>
          </a:p>
          <a:p>
            <a:pPr marL="171450" indent="-171450">
              <a:spcBef>
                <a:spcPts val="1000"/>
              </a:spcBef>
              <a:buFont typeface="Arial" panose="020B0604020202020204" pitchFamily="34" charset="0"/>
              <a:buChar char="•"/>
            </a:pPr>
            <a:r>
              <a:rPr lang="nb-NO" sz="1200" dirty="0">
                <a:latin typeface="Cambria"/>
                <a:ea typeface="Cambria"/>
                <a:cs typeface="Cambria"/>
                <a:sym typeface="Cambria"/>
              </a:rPr>
              <a:t>Gjensidig respekt og tillit</a:t>
            </a:r>
          </a:p>
          <a:p>
            <a:pPr marL="171450" indent="-171450">
              <a:spcBef>
                <a:spcPts val="1000"/>
              </a:spcBef>
              <a:buFont typeface="Arial" panose="020B0604020202020204" pitchFamily="34" charset="0"/>
              <a:buChar char="•"/>
            </a:pPr>
            <a:r>
              <a:rPr lang="nb-NO" sz="1200" dirty="0">
                <a:latin typeface="Cambria"/>
                <a:ea typeface="Cambria"/>
                <a:cs typeface="Cambria"/>
                <a:sym typeface="Cambria"/>
              </a:rPr>
              <a:t>Anerkjennelse av likeverdighet mellom partene</a:t>
            </a:r>
          </a:p>
          <a:p>
            <a:pPr marL="171450" indent="-171450">
              <a:spcBef>
                <a:spcPts val="1000"/>
              </a:spcBef>
              <a:buFont typeface="Arial" panose="020B0604020202020204" pitchFamily="34" charset="0"/>
              <a:buChar char="•"/>
            </a:pPr>
            <a:r>
              <a:rPr lang="nb-NO" sz="1200" dirty="0">
                <a:latin typeface="Cambria"/>
                <a:ea typeface="Cambria"/>
                <a:cs typeface="Cambria"/>
                <a:sym typeface="Cambria"/>
              </a:rPr>
              <a:t>Gode prosesser</a:t>
            </a:r>
          </a:p>
          <a:p>
            <a:pPr marL="171450" indent="-171450">
              <a:spcBef>
                <a:spcPts val="1000"/>
              </a:spcBef>
              <a:buFont typeface="Arial" panose="020B0604020202020204" pitchFamily="34" charset="0"/>
              <a:buChar char="•"/>
            </a:pPr>
            <a:r>
              <a:rPr lang="nb-NO" sz="1200" dirty="0">
                <a:latin typeface="Cambria"/>
                <a:ea typeface="Cambria"/>
                <a:cs typeface="Cambria"/>
                <a:sym typeface="Cambria"/>
              </a:rPr>
              <a:t>Gode personlige relasjoner</a:t>
            </a:r>
          </a:p>
          <a:p>
            <a:pPr marL="171450" indent="-171450">
              <a:spcBef>
                <a:spcPts val="1000"/>
              </a:spcBef>
              <a:buFont typeface="Arial" panose="020B0604020202020204" pitchFamily="34" charset="0"/>
              <a:buChar char="•"/>
            </a:pPr>
            <a:r>
              <a:rPr lang="nb-NO" sz="1200" dirty="0">
                <a:latin typeface="Cambria"/>
                <a:ea typeface="Cambria"/>
                <a:cs typeface="Cambria"/>
                <a:sym typeface="Cambria"/>
              </a:rPr>
              <a:t>Forståelse av roller og ansvar</a:t>
            </a:r>
          </a:p>
          <a:p>
            <a:endParaRPr lang="nb-NO" sz="1200" dirty="0"/>
          </a:p>
        </p:txBody>
      </p:sp>
    </p:spTree>
    <p:extLst>
      <p:ext uri="{BB962C8B-B14F-4D97-AF65-F5344CB8AC3E}">
        <p14:creationId xmlns:p14="http://schemas.microsoft.com/office/powerpoint/2010/main" val="318312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1" name="Sidetall"/>
          <p:cNvSpPr txBox="1">
            <a:spLocks noGrp="1"/>
          </p:cNvSpPr>
          <p:nvPr>
            <p:ph type="sldNum" idx="12"/>
          </p:nvPr>
        </p:nvSpPr>
        <p:spPr>
          <a:prstGeom prst="rect">
            <a:avLst/>
          </a:prstGeom>
          <a:noFill/>
          <a:ln>
            <a:noFill/>
          </a:ln>
        </p:spPr>
        <p:txBody>
          <a:bodyPr spcFirstLastPara="1" wrap="square" lIns="41784" tIns="20886" rIns="41784" bIns="20886" anchor="ctr" anchorCtr="0">
            <a:noAutofit/>
          </a:bodyPr>
          <a:lstStyle/>
          <a:p>
            <a:fld id="{00000000-1234-1234-1234-123412341234}" type="slidenum">
              <a:rPr lang="no-NO"/>
              <a:pPr/>
              <a:t>13</a:t>
            </a:fld>
            <a:endParaRPr/>
          </a:p>
        </p:txBody>
      </p:sp>
      <p:sp>
        <p:nvSpPr>
          <p:cNvPr id="230" name="Overskrift"/>
          <p:cNvSpPr txBox="1">
            <a:spLocks noGrp="1"/>
          </p:cNvSpPr>
          <p:nvPr>
            <p:ph type="title"/>
          </p:nvPr>
        </p:nvSpPr>
        <p:spPr>
          <a:prstGeom prst="rect">
            <a:avLst/>
          </a:prstGeom>
          <a:noFill/>
          <a:ln>
            <a:noFill/>
          </a:ln>
        </p:spPr>
        <p:txBody>
          <a:bodyPr spcFirstLastPara="1" wrap="square" lIns="41784" tIns="20886" rIns="41784" bIns="20886" anchor="ctr" anchorCtr="0">
            <a:normAutofit/>
          </a:bodyPr>
          <a:lstStyle/>
          <a:p>
            <a:pPr>
              <a:buSzPts val="4000"/>
            </a:pPr>
            <a:r>
              <a:rPr lang="nb-NO" dirty="0">
                <a:latin typeface="Tahoma"/>
                <a:ea typeface="Tahoma"/>
                <a:cs typeface="Tahoma"/>
                <a:sym typeface="Tahoma"/>
              </a:rPr>
              <a:t>Arbeidsgivers styringsrett</a:t>
            </a:r>
          </a:p>
        </p:txBody>
      </p:sp>
      <p:sp>
        <p:nvSpPr>
          <p:cNvPr id="229" name="Underoverskrift"/>
          <p:cNvSpPr txBox="1">
            <a:spLocks noGrp="1"/>
          </p:cNvSpPr>
          <p:nvPr>
            <p:ph type="body" idx="2"/>
          </p:nvPr>
        </p:nvSpPr>
        <p:spPr>
          <a:prstGeom prst="rect">
            <a:avLst/>
          </a:prstGeom>
          <a:noFill/>
          <a:ln>
            <a:noFill/>
          </a:ln>
        </p:spPr>
        <p:txBody>
          <a:bodyPr spcFirstLastPara="1" wrap="square" lIns="41784" tIns="20886" rIns="41784" bIns="20886" anchor="t" anchorCtr="0">
            <a:noAutofit/>
          </a:bodyPr>
          <a:lstStyle/>
          <a:p>
            <a:pPr marL="0" indent="0">
              <a:spcBef>
                <a:spcPts val="0"/>
              </a:spcBef>
            </a:pPr>
            <a:r>
              <a:rPr lang="nb-NO" sz="1400" dirty="0">
                <a:latin typeface="Cambria"/>
                <a:ea typeface="Cambria"/>
                <a:cs typeface="Cambria"/>
                <a:sym typeface="Cambria"/>
              </a:rPr>
              <a:t>Arbeidsgiver har styringsretten i virksomheten, men styringsretten er begrenset</a:t>
            </a:r>
          </a:p>
        </p:txBody>
      </p:sp>
      <p:sp>
        <p:nvSpPr>
          <p:cNvPr id="228" name="Brødtekst"/>
          <p:cNvSpPr txBox="1">
            <a:spLocks noGrp="1"/>
          </p:cNvSpPr>
          <p:nvPr>
            <p:ph type="body" idx="1"/>
          </p:nvPr>
        </p:nvSpPr>
        <p:spPr>
          <a:xfrm>
            <a:off x="471489" y="3099549"/>
            <a:ext cx="5915025" cy="3238906"/>
          </a:xfrm>
          <a:prstGeom prst="rect">
            <a:avLst/>
          </a:prstGeom>
          <a:noFill/>
          <a:ln>
            <a:noFill/>
          </a:ln>
        </p:spPr>
        <p:txBody>
          <a:bodyPr spcFirstLastPara="1" wrap="square" lIns="41784" tIns="20886" rIns="41784" bIns="20886" anchor="t" anchorCtr="0">
            <a:normAutofit/>
          </a:bodyPr>
          <a:lstStyle/>
          <a:p>
            <a:pPr marL="0" indent="0">
              <a:spcBef>
                <a:spcPts val="0"/>
              </a:spcBef>
            </a:pPr>
            <a:r>
              <a:rPr lang="nb-NO" sz="1200" dirty="0">
                <a:latin typeface="Cambria"/>
                <a:ea typeface="Cambria"/>
                <a:cs typeface="Cambria"/>
                <a:sym typeface="Cambria"/>
              </a:rPr>
              <a:t>Et godt partssamarbeid handler i stor grad om å finne </a:t>
            </a:r>
            <a:r>
              <a:rPr lang="nb-NO" sz="1200" b="1" dirty="0">
                <a:latin typeface="Cambria"/>
                <a:ea typeface="Cambria"/>
                <a:cs typeface="Cambria"/>
                <a:sym typeface="Cambria"/>
              </a:rPr>
              <a:t>riktig balanse </a:t>
            </a:r>
            <a:r>
              <a:rPr lang="nb-NO" sz="1200" dirty="0">
                <a:latin typeface="Cambria"/>
                <a:ea typeface="Cambria"/>
                <a:cs typeface="Cambria"/>
                <a:sym typeface="Cambria"/>
              </a:rPr>
              <a:t>mellom arbeidsgivers styringsrett og tillitsvalgtes rett til medbestemmelse. </a:t>
            </a:r>
          </a:p>
          <a:p>
            <a:pPr marL="0" indent="0">
              <a:spcBef>
                <a:spcPts val="1000"/>
              </a:spcBef>
            </a:pPr>
            <a:r>
              <a:rPr lang="nb-NO" sz="1200" dirty="0">
                <a:latin typeface="Cambria"/>
                <a:ea typeface="Cambria"/>
                <a:cs typeface="Cambria"/>
                <a:sym typeface="Cambria"/>
              </a:rPr>
              <a:t>Styringsretten kan defineres som retten til å </a:t>
            </a:r>
            <a:r>
              <a:rPr lang="nb-NO" sz="1200" b="1" dirty="0">
                <a:latin typeface="Cambria"/>
                <a:ea typeface="Cambria"/>
                <a:cs typeface="Cambria"/>
                <a:sym typeface="Cambria"/>
              </a:rPr>
              <a:t>lede, organisere, kontrollere og fordele arbeidet, samt retten til å ansette og si opp arbeidstakere</a:t>
            </a:r>
            <a:r>
              <a:rPr lang="nb-NO" sz="1200" dirty="0">
                <a:latin typeface="Cambria"/>
                <a:ea typeface="Cambria"/>
                <a:cs typeface="Cambria"/>
                <a:sym typeface="Cambria"/>
              </a:rPr>
              <a:t>. Det innebærer at arbeidsgiver har en rett til å bestemme hvem som skal gjøre hva, når de skal gjøre det og hvordan det skal gjøres. ​</a:t>
            </a:r>
          </a:p>
          <a:p>
            <a:pPr marL="0" indent="0">
              <a:spcBef>
                <a:spcPts val="1000"/>
              </a:spcBef>
            </a:pPr>
            <a:r>
              <a:rPr lang="nb-NO" sz="1200" dirty="0">
                <a:latin typeface="Cambria"/>
                <a:ea typeface="Cambria"/>
                <a:cs typeface="Cambria"/>
                <a:sym typeface="Cambria"/>
              </a:rPr>
              <a:t>Dette er et utgangspunkt. En rekke forhold, nærmere beskrevet på neste side, gjør at arbeidsgivers styringsrett begrenses. ​</a:t>
            </a:r>
          </a:p>
        </p:txBody>
      </p:sp>
      <p:pic>
        <p:nvPicPr>
          <p:cNvPr id="2" name="Illustrasjon av person">
            <a:extLst>
              <a:ext uri="{FF2B5EF4-FFF2-40B4-BE49-F238E27FC236}">
                <a16:creationId xmlns:a16="http://schemas.microsoft.com/office/drawing/2014/main" id="{62BDFC35-B344-10CA-2E40-3DFFEA74FDBC}"/>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753006" y="5836807"/>
            <a:ext cx="3351092" cy="2547672"/>
          </a:xfrm>
          <a:prstGeom prst="rect">
            <a:avLst/>
          </a:prstGeom>
          <a:noFill/>
          <a:ln>
            <a:noFill/>
          </a:ln>
        </p:spPr>
      </p:pic>
    </p:spTree>
    <p:extLst>
      <p:ext uri="{BB962C8B-B14F-4D97-AF65-F5344CB8AC3E}">
        <p14:creationId xmlns:p14="http://schemas.microsoft.com/office/powerpoint/2010/main" val="843691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1" name="Sidetall"/>
          <p:cNvSpPr txBox="1">
            <a:spLocks noGrp="1"/>
          </p:cNvSpPr>
          <p:nvPr>
            <p:ph type="sldNum" idx="12"/>
          </p:nvPr>
        </p:nvSpPr>
        <p:spPr>
          <a:prstGeom prst="rect">
            <a:avLst/>
          </a:prstGeom>
          <a:noFill/>
          <a:ln>
            <a:noFill/>
          </a:ln>
        </p:spPr>
        <p:txBody>
          <a:bodyPr spcFirstLastPara="1" wrap="square" lIns="41784" tIns="20886" rIns="41784" bIns="20886" anchor="ctr" anchorCtr="0">
            <a:noAutofit/>
          </a:bodyPr>
          <a:lstStyle/>
          <a:p>
            <a:fld id="{00000000-1234-1234-1234-123412341234}" type="slidenum">
              <a:rPr lang="no-NO"/>
              <a:pPr/>
              <a:t>14</a:t>
            </a:fld>
            <a:endParaRPr/>
          </a:p>
        </p:txBody>
      </p:sp>
      <p:sp>
        <p:nvSpPr>
          <p:cNvPr id="230" name="Overskrift"/>
          <p:cNvSpPr txBox="1">
            <a:spLocks noGrp="1"/>
          </p:cNvSpPr>
          <p:nvPr>
            <p:ph type="title"/>
          </p:nvPr>
        </p:nvSpPr>
        <p:spPr>
          <a:prstGeom prst="rect">
            <a:avLst/>
          </a:prstGeom>
          <a:noFill/>
          <a:ln>
            <a:noFill/>
          </a:ln>
        </p:spPr>
        <p:txBody>
          <a:bodyPr spcFirstLastPara="1" wrap="square" lIns="41784" tIns="20886" rIns="41784" bIns="20886" anchor="ctr" anchorCtr="0">
            <a:normAutofit/>
          </a:bodyPr>
          <a:lstStyle/>
          <a:p>
            <a:pPr>
              <a:buSzPts val="4000"/>
            </a:pPr>
            <a:r>
              <a:rPr lang="nb-NO" dirty="0">
                <a:latin typeface="Tahoma"/>
                <a:ea typeface="Tahoma"/>
                <a:cs typeface="Tahoma"/>
                <a:sym typeface="Tahoma"/>
              </a:rPr>
              <a:t>Arbeidsgivers styringsrett</a:t>
            </a:r>
          </a:p>
        </p:txBody>
      </p:sp>
      <p:sp>
        <p:nvSpPr>
          <p:cNvPr id="229" name="Underoverskrift"/>
          <p:cNvSpPr txBox="1">
            <a:spLocks noGrp="1"/>
          </p:cNvSpPr>
          <p:nvPr>
            <p:ph type="body" idx="2"/>
          </p:nvPr>
        </p:nvSpPr>
        <p:spPr>
          <a:prstGeom prst="rect">
            <a:avLst/>
          </a:prstGeom>
          <a:noFill/>
          <a:ln>
            <a:noFill/>
          </a:ln>
        </p:spPr>
        <p:txBody>
          <a:bodyPr spcFirstLastPara="1" wrap="square" lIns="41784" tIns="20886" rIns="41784" bIns="20886" anchor="t" anchorCtr="0">
            <a:noAutofit/>
          </a:bodyPr>
          <a:lstStyle/>
          <a:p>
            <a:pPr marL="0" indent="0">
              <a:spcBef>
                <a:spcPts val="0"/>
              </a:spcBef>
            </a:pPr>
            <a:r>
              <a:rPr lang="nb-NO" sz="1400" dirty="0">
                <a:latin typeface="Cambria"/>
                <a:ea typeface="Cambria"/>
                <a:cs typeface="Cambria"/>
                <a:sym typeface="Cambria"/>
              </a:rPr>
              <a:t>Begrensninger i arbeidsgivers styringsrett </a:t>
            </a:r>
          </a:p>
        </p:txBody>
      </p:sp>
      <p:sp>
        <p:nvSpPr>
          <p:cNvPr id="228" name="Brødtekst"/>
          <p:cNvSpPr txBox="1">
            <a:spLocks noGrp="1"/>
          </p:cNvSpPr>
          <p:nvPr>
            <p:ph type="body" idx="1"/>
          </p:nvPr>
        </p:nvSpPr>
        <p:spPr>
          <a:xfrm>
            <a:off x="471489" y="2955713"/>
            <a:ext cx="5915025" cy="3238906"/>
          </a:xfrm>
          <a:prstGeom prst="rect">
            <a:avLst/>
          </a:prstGeom>
          <a:noFill/>
          <a:ln>
            <a:noFill/>
          </a:ln>
        </p:spPr>
        <p:txBody>
          <a:bodyPr spcFirstLastPara="1" wrap="square" lIns="41784" tIns="20886" rIns="41784" bIns="20886" anchor="t" anchorCtr="0">
            <a:normAutofit/>
          </a:bodyPr>
          <a:lstStyle/>
          <a:p>
            <a:pPr marL="0" indent="0">
              <a:spcBef>
                <a:spcPts val="0"/>
              </a:spcBef>
            </a:pPr>
            <a:r>
              <a:rPr lang="nb-NO" sz="1200" dirty="0">
                <a:latin typeface="Cambria"/>
                <a:ea typeface="Cambria"/>
                <a:cs typeface="Cambria"/>
                <a:sym typeface="Cambria"/>
              </a:rPr>
              <a:t>Styringsretten er "hel" i utgangspunktet, men lover og avtaler avgrenser styringsretten. Det som da gjenstår er det handlingsrommet arbeidsgiver i praksis har.</a:t>
            </a:r>
          </a:p>
          <a:p>
            <a:pPr marL="0" indent="0">
              <a:spcBef>
                <a:spcPts val="1000"/>
              </a:spcBef>
            </a:pPr>
            <a:r>
              <a:rPr lang="nb-NO" sz="1200" dirty="0">
                <a:latin typeface="Cambria"/>
                <a:ea typeface="Cambria"/>
                <a:cs typeface="Cambria"/>
                <a:sym typeface="Cambria"/>
              </a:rPr>
              <a:t>Slik illustrasjonen viser, er det ikke bare lover og avtaler som avgrenser arbeidsgivers styringsrett. Arbeidsgiver må bruke sin styringsrett på en saklig, rettferdig og god måte, samt følge politiske prioriteringer. </a:t>
            </a:r>
          </a:p>
          <a:p>
            <a:pPr marL="0" indent="0">
              <a:spcBef>
                <a:spcPts val="1000"/>
              </a:spcBef>
            </a:pPr>
            <a:r>
              <a:rPr lang="nb-NO" sz="1200" dirty="0">
                <a:latin typeface="Cambria"/>
                <a:ea typeface="Cambria"/>
                <a:cs typeface="Cambria"/>
                <a:sym typeface="Cambria"/>
              </a:rPr>
              <a:t>Dette betyr for eksempel at arbeidsgiver skal være like lydhør, og søke like gode og omforente løsninger i drøftingsmøter (der styringsretten er i behold) som i forhandlingsmøter (der partene er likeverdige). </a:t>
            </a:r>
          </a:p>
          <a:p>
            <a:pPr marL="0" indent="0">
              <a:spcBef>
                <a:spcPts val="1000"/>
              </a:spcBef>
            </a:pPr>
            <a:r>
              <a:rPr lang="nb-NO" sz="1200" dirty="0">
                <a:latin typeface="Cambria"/>
                <a:ea typeface="Cambria"/>
                <a:cs typeface="Cambria"/>
                <a:sym typeface="Cambria"/>
              </a:rPr>
              <a:t>Arbeidsgivere og tillitsvalgte har i tillegg et ansvar og en forpliktelse til å utøve sine roller i tråd med etiske retningslinjer for statstjenesten. </a:t>
            </a:r>
          </a:p>
        </p:txBody>
      </p:sp>
      <p:pic>
        <p:nvPicPr>
          <p:cNvPr id="3" name="Illustrasjon av styringsrett" descr="Styringsretten illustreres som en sirkel med innhakk fordi avtaler og lover begrenser styringsretten. I tillegg påvirker saklighet, politikk, etikk og proporsjonalitet styringsretten, illustrert med piler inn i sirkelen.">
            <a:extLst>
              <a:ext uri="{FF2B5EF4-FFF2-40B4-BE49-F238E27FC236}">
                <a16:creationId xmlns:a16="http://schemas.microsoft.com/office/drawing/2014/main" id="{5D5C3A9C-A254-86E2-3643-A120B89D4B89}"/>
              </a:ext>
            </a:extLst>
          </p:cNvPr>
          <p:cNvPicPr preferRelativeResize="0"/>
          <p:nvPr/>
        </p:nvPicPr>
        <p:blipFill rotWithShape="1">
          <a:blip r:embed="rId3">
            <a:alphaModFix/>
          </a:blip>
          <a:srcRect/>
          <a:stretch/>
        </p:blipFill>
        <p:spPr>
          <a:xfrm>
            <a:off x="1256177" y="6456668"/>
            <a:ext cx="4344749" cy="2531046"/>
          </a:xfrm>
          <a:prstGeom prst="rect">
            <a:avLst/>
          </a:prstGeom>
          <a:noFill/>
          <a:ln>
            <a:noFill/>
          </a:ln>
        </p:spPr>
      </p:pic>
    </p:spTree>
    <p:extLst>
      <p:ext uri="{BB962C8B-B14F-4D97-AF65-F5344CB8AC3E}">
        <p14:creationId xmlns:p14="http://schemas.microsoft.com/office/powerpoint/2010/main" val="2133593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1" name="Sidetall"/>
          <p:cNvSpPr txBox="1">
            <a:spLocks noGrp="1"/>
          </p:cNvSpPr>
          <p:nvPr>
            <p:ph type="sldNum" idx="12"/>
          </p:nvPr>
        </p:nvSpPr>
        <p:spPr>
          <a:prstGeom prst="rect">
            <a:avLst/>
          </a:prstGeom>
          <a:noFill/>
          <a:ln>
            <a:noFill/>
          </a:ln>
        </p:spPr>
        <p:txBody>
          <a:bodyPr spcFirstLastPara="1" wrap="square" lIns="41784" tIns="20886" rIns="41784" bIns="20886" anchor="ctr" anchorCtr="0">
            <a:noAutofit/>
          </a:bodyPr>
          <a:lstStyle/>
          <a:p>
            <a:fld id="{00000000-1234-1234-1234-123412341234}" type="slidenum">
              <a:rPr lang="no-NO"/>
              <a:pPr/>
              <a:t>15</a:t>
            </a:fld>
            <a:endParaRPr/>
          </a:p>
        </p:txBody>
      </p:sp>
      <p:sp>
        <p:nvSpPr>
          <p:cNvPr id="230" name="Overskrift"/>
          <p:cNvSpPr txBox="1">
            <a:spLocks noGrp="1"/>
          </p:cNvSpPr>
          <p:nvPr>
            <p:ph type="title"/>
          </p:nvPr>
        </p:nvSpPr>
        <p:spPr>
          <a:prstGeom prst="rect">
            <a:avLst/>
          </a:prstGeom>
          <a:noFill/>
          <a:ln>
            <a:noFill/>
          </a:ln>
        </p:spPr>
        <p:txBody>
          <a:bodyPr spcFirstLastPara="1" wrap="square" lIns="41784" tIns="20886" rIns="41784" bIns="20886" anchor="ctr" anchorCtr="0">
            <a:normAutofit/>
          </a:bodyPr>
          <a:lstStyle/>
          <a:p>
            <a:pPr>
              <a:buSzPts val="4000"/>
            </a:pPr>
            <a:r>
              <a:rPr lang="nb-NO" dirty="0">
                <a:latin typeface="Tahoma"/>
                <a:ea typeface="Tahoma"/>
                <a:cs typeface="Tahoma"/>
                <a:sym typeface="Tahoma"/>
              </a:rPr>
              <a:t>Forskjellige former for medbestemmelse</a:t>
            </a:r>
          </a:p>
        </p:txBody>
      </p:sp>
      <p:sp>
        <p:nvSpPr>
          <p:cNvPr id="229" name="Underoverskrift"/>
          <p:cNvSpPr txBox="1">
            <a:spLocks noGrp="1"/>
          </p:cNvSpPr>
          <p:nvPr>
            <p:ph type="body" idx="2"/>
          </p:nvPr>
        </p:nvSpPr>
        <p:spPr>
          <a:prstGeom prst="rect">
            <a:avLst/>
          </a:prstGeom>
          <a:noFill/>
          <a:ln>
            <a:noFill/>
          </a:ln>
        </p:spPr>
        <p:txBody>
          <a:bodyPr spcFirstLastPara="1" wrap="square" lIns="41784" tIns="20886" rIns="41784" bIns="20886" anchor="t" anchorCtr="0">
            <a:noAutofit/>
          </a:bodyPr>
          <a:lstStyle/>
          <a:p>
            <a:pPr marL="0" indent="0">
              <a:spcBef>
                <a:spcPts val="0"/>
              </a:spcBef>
            </a:pPr>
            <a:r>
              <a:rPr lang="nb-NO" sz="1400" dirty="0">
                <a:latin typeface="Cambria"/>
                <a:ea typeface="Cambria"/>
                <a:cs typeface="Cambria"/>
                <a:sym typeface="Cambria"/>
              </a:rPr>
              <a:t>Medbestemmelse skjer gjennom informasjon, drøfting og forhandling</a:t>
            </a:r>
          </a:p>
        </p:txBody>
      </p:sp>
      <p:sp>
        <p:nvSpPr>
          <p:cNvPr id="228" name="Brødtekst 1"/>
          <p:cNvSpPr txBox="1">
            <a:spLocks noGrp="1"/>
          </p:cNvSpPr>
          <p:nvPr>
            <p:ph type="body" idx="1"/>
          </p:nvPr>
        </p:nvSpPr>
        <p:spPr>
          <a:xfrm>
            <a:off x="471489" y="2842699"/>
            <a:ext cx="5915025" cy="1239769"/>
          </a:xfrm>
          <a:prstGeom prst="rect">
            <a:avLst/>
          </a:prstGeom>
          <a:noFill/>
          <a:ln>
            <a:noFill/>
          </a:ln>
        </p:spPr>
        <p:txBody>
          <a:bodyPr spcFirstLastPara="1" wrap="square" lIns="41784" tIns="20886" rIns="41784" bIns="20886" anchor="t" anchorCtr="0">
            <a:normAutofit/>
          </a:bodyPr>
          <a:lstStyle/>
          <a:p>
            <a:pPr marL="0" indent="0">
              <a:spcBef>
                <a:spcPts val="0"/>
              </a:spcBef>
            </a:pPr>
            <a:r>
              <a:rPr lang="nb-NO" sz="1200" dirty="0">
                <a:latin typeface="Cambria"/>
                <a:ea typeface="Cambria"/>
                <a:cs typeface="Cambria"/>
                <a:sym typeface="Cambria"/>
              </a:rPr>
              <a:t>Hovedavtalen gir arbeidstakere, via tillitsvalgte, rett til medbestemmelse i alle saker som berører arbeidssituasjonen deres. Dette foregår ofte i møter der saker tas opp til informasjon, drøfting eller forhandling. Det er arbeidsgiver og tillitsvalgte som møtes, og man kaller møtene litt ulikt i ulike virksomheter.</a:t>
            </a:r>
          </a:p>
        </p:txBody>
      </p:sp>
      <p:pic>
        <p:nvPicPr>
          <p:cNvPr id="5" name="Illustrasjon 1">
            <a:extLst>
              <a:ext uri="{FF2B5EF4-FFF2-40B4-BE49-F238E27FC236}">
                <a16:creationId xmlns:a16="http://schemas.microsoft.com/office/drawing/2014/main" id="{FD98AA89-8554-D56C-14FC-BB7B6FA28B27}"/>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36656" y="4090292"/>
            <a:ext cx="785339" cy="550380"/>
          </a:xfrm>
          <a:prstGeom prst="rect">
            <a:avLst/>
          </a:prstGeom>
          <a:noFill/>
          <a:ln>
            <a:noFill/>
          </a:ln>
        </p:spPr>
      </p:pic>
      <p:sp>
        <p:nvSpPr>
          <p:cNvPr id="6" name="Brødtekst 2">
            <a:extLst>
              <a:ext uri="{FF2B5EF4-FFF2-40B4-BE49-F238E27FC236}">
                <a16:creationId xmlns:a16="http://schemas.microsoft.com/office/drawing/2014/main" id="{E38ABF4A-4F05-DAFF-D370-BE7DF7845988}"/>
              </a:ext>
            </a:extLst>
          </p:cNvPr>
          <p:cNvSpPr txBox="1">
            <a:spLocks/>
          </p:cNvSpPr>
          <p:nvPr/>
        </p:nvSpPr>
        <p:spPr>
          <a:xfrm>
            <a:off x="470594" y="4092813"/>
            <a:ext cx="5915025" cy="1526461"/>
          </a:xfrm>
          <a:prstGeom prst="rect">
            <a:avLst/>
          </a:prstGeom>
          <a:noFill/>
          <a:ln>
            <a:noFill/>
          </a:ln>
        </p:spPr>
        <p:txBody>
          <a:bodyPr spcFirstLastPara="1" wrap="square" lIns="41784" tIns="20886" rIns="41784" bIns="20886" anchor="t" anchorCtr="0">
            <a:normAutofit/>
          </a:bodyPr>
          <a:lstStyle>
            <a:defPPr marR="0" lvl="0" algn="l" rtl="0">
              <a:lnSpc>
                <a:spcPct val="100000"/>
              </a:lnSpc>
              <a:spcBef>
                <a:spcPts val="0"/>
              </a:spcBef>
              <a:spcAft>
                <a:spcPts val="0"/>
              </a:spcAft>
            </a:defPPr>
            <a:lvl1pPr marL="208955" marR="0" lvl="0" indent="-104478" algn="l" rtl="0">
              <a:lnSpc>
                <a:spcPct val="150000"/>
              </a:lnSpc>
              <a:spcBef>
                <a:spcPts val="457"/>
              </a:spcBef>
              <a:spcAft>
                <a:spcPts val="0"/>
              </a:spcAft>
              <a:buClr>
                <a:schemeClr val="dk1"/>
              </a:buClr>
              <a:buSzPts val="1200"/>
              <a:buFont typeface="Arial"/>
              <a:buNone/>
              <a:defRPr sz="1400" b="0" i="0" u="none" strike="noStrike" cap="none">
                <a:solidFill>
                  <a:schemeClr val="dk1"/>
                </a:solidFill>
                <a:latin typeface="Cambria"/>
                <a:ea typeface="Cambria"/>
                <a:cs typeface="Cambria"/>
                <a:sym typeface="Cambria"/>
              </a:defRPr>
            </a:lvl1pPr>
            <a:lvl2pPr marL="417909" marR="0" lvl="1" indent="-136401" algn="l" rtl="0">
              <a:lnSpc>
                <a:spcPct val="150000"/>
              </a:lnSpc>
              <a:spcBef>
                <a:spcPts val="228"/>
              </a:spcBef>
              <a:spcAft>
                <a:spcPts val="0"/>
              </a:spcAft>
              <a:buClr>
                <a:schemeClr val="dk1"/>
              </a:buClr>
              <a:buSzPts val="1100"/>
              <a:buFont typeface="Arial"/>
              <a:buChar char="•"/>
              <a:defRPr sz="503" b="0" i="0" u="none" strike="noStrike" cap="none">
                <a:solidFill>
                  <a:schemeClr val="dk1"/>
                </a:solidFill>
                <a:latin typeface="Cambria"/>
                <a:ea typeface="Cambria"/>
                <a:cs typeface="Cambria"/>
                <a:sym typeface="Cambria"/>
              </a:defRPr>
            </a:lvl2pPr>
            <a:lvl3pPr marL="626864" marR="0" lvl="2" indent="-145108" algn="l" rtl="0">
              <a:lnSpc>
                <a:spcPct val="150000"/>
              </a:lnSpc>
              <a:spcBef>
                <a:spcPts val="228"/>
              </a:spcBef>
              <a:spcAft>
                <a:spcPts val="0"/>
              </a:spcAft>
              <a:buClr>
                <a:schemeClr val="dk1"/>
              </a:buClr>
              <a:buSzPts val="1400"/>
              <a:buFont typeface="Arial"/>
              <a:buChar char="•"/>
              <a:defRPr sz="640" b="0" i="0" u="none" strike="noStrike" cap="none">
                <a:solidFill>
                  <a:schemeClr val="dk1"/>
                </a:solidFill>
                <a:latin typeface="Cambria"/>
                <a:ea typeface="Cambria"/>
                <a:cs typeface="Cambria"/>
                <a:sym typeface="Cambria"/>
              </a:defRPr>
            </a:lvl3pPr>
            <a:lvl4pPr marL="835819" marR="0" lvl="3" indent="-139303" algn="l" rtl="0">
              <a:lnSpc>
                <a:spcPct val="150000"/>
              </a:lnSpc>
              <a:spcBef>
                <a:spcPts val="228"/>
              </a:spcBef>
              <a:spcAft>
                <a:spcPts val="0"/>
              </a:spcAft>
              <a:buClr>
                <a:schemeClr val="dk1"/>
              </a:buClr>
              <a:buSzPts val="1200"/>
              <a:buFont typeface="Arial"/>
              <a:buChar char="•"/>
              <a:defRPr sz="548" b="0" i="0" u="none" strike="noStrike" cap="none">
                <a:solidFill>
                  <a:schemeClr val="dk1"/>
                </a:solidFill>
                <a:latin typeface="Cambria"/>
                <a:ea typeface="Cambria"/>
                <a:cs typeface="Cambria"/>
                <a:sym typeface="Cambria"/>
              </a:defRPr>
            </a:lvl4pPr>
            <a:lvl5pPr marL="1044773" marR="0" lvl="4" indent="-139303" algn="l" rtl="0">
              <a:lnSpc>
                <a:spcPct val="150000"/>
              </a:lnSpc>
              <a:spcBef>
                <a:spcPts val="228"/>
              </a:spcBef>
              <a:spcAft>
                <a:spcPts val="0"/>
              </a:spcAft>
              <a:buClr>
                <a:schemeClr val="dk1"/>
              </a:buClr>
              <a:buSzPts val="1200"/>
              <a:buFont typeface="Arial"/>
              <a:buChar char="•"/>
              <a:defRPr sz="548" b="0" i="0" u="none" strike="noStrike" cap="none">
                <a:solidFill>
                  <a:schemeClr val="dk1"/>
                </a:solidFill>
                <a:latin typeface="Cambria"/>
                <a:ea typeface="Cambria"/>
                <a:cs typeface="Cambria"/>
                <a:sym typeface="Cambria"/>
              </a:defRPr>
            </a:lvl5pPr>
            <a:lvl6pPr marL="1253728" marR="0" lvl="5" indent="-156716" algn="l" rtl="0">
              <a:lnSpc>
                <a:spcPct val="90000"/>
              </a:lnSpc>
              <a:spcBef>
                <a:spcPts val="228"/>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1462683" marR="0" lvl="6" indent="-156716" algn="l" rtl="0">
              <a:lnSpc>
                <a:spcPct val="90000"/>
              </a:lnSpc>
              <a:spcBef>
                <a:spcPts val="228"/>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1671638" marR="0" lvl="7" indent="-156716" algn="l" rtl="0">
              <a:lnSpc>
                <a:spcPct val="90000"/>
              </a:lnSpc>
              <a:spcBef>
                <a:spcPts val="228"/>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1880592" marR="0" lvl="8" indent="-156716" algn="l" rtl="0">
              <a:lnSpc>
                <a:spcPct val="90000"/>
              </a:lnSpc>
              <a:spcBef>
                <a:spcPts val="228"/>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nb-NO" sz="1200" dirty="0"/>
              <a:t>	</a:t>
            </a:r>
            <a:r>
              <a:rPr lang="nb-NO" sz="1200" b="1" u="sng" dirty="0"/>
              <a:t>Informasjon</a:t>
            </a:r>
            <a:r>
              <a:rPr lang="nb-NO" sz="1200" dirty="0"/>
              <a:t>: Det er viktig at arbeidsgiver og tillitsvalgte holder hverandre 	gjensidig informert. Arbeidsgiver skal blant annet informere tillitsvalgte om saker som skal drøftes og forhandles, og om virksomhetens regnskap og økonomi. I tillegg skal arbeidsgiver informere tillitsvalgte om politiske beslutninger. Tillitsvalgte skal informere arbeidsgiver om saker i egen organisasjon som arbeidsgiver bør vite om. </a:t>
            </a:r>
          </a:p>
        </p:txBody>
      </p:sp>
      <p:pic>
        <p:nvPicPr>
          <p:cNvPr id="4" name="Illustrasjon 2">
            <a:extLst>
              <a:ext uri="{FF2B5EF4-FFF2-40B4-BE49-F238E27FC236}">
                <a16:creationId xmlns:a16="http://schemas.microsoft.com/office/drawing/2014/main" id="{426B2316-CC73-1AC8-5FE2-773FAAFD4DED}"/>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24858" y="5591930"/>
            <a:ext cx="797137" cy="599195"/>
          </a:xfrm>
          <a:prstGeom prst="rect">
            <a:avLst/>
          </a:prstGeom>
          <a:noFill/>
          <a:ln>
            <a:noFill/>
          </a:ln>
        </p:spPr>
      </p:pic>
      <p:sp>
        <p:nvSpPr>
          <p:cNvPr id="8" name="Brødtekst 3">
            <a:extLst>
              <a:ext uri="{FF2B5EF4-FFF2-40B4-BE49-F238E27FC236}">
                <a16:creationId xmlns:a16="http://schemas.microsoft.com/office/drawing/2014/main" id="{A66C375B-CF7A-B051-937B-80764B4BC58D}"/>
              </a:ext>
            </a:extLst>
          </p:cNvPr>
          <p:cNvSpPr txBox="1">
            <a:spLocks/>
          </p:cNvSpPr>
          <p:nvPr/>
        </p:nvSpPr>
        <p:spPr>
          <a:xfrm>
            <a:off x="469699" y="5654709"/>
            <a:ext cx="5915026" cy="2055033"/>
          </a:xfrm>
          <a:prstGeom prst="rect">
            <a:avLst/>
          </a:prstGeom>
          <a:noFill/>
          <a:ln>
            <a:noFill/>
          </a:ln>
        </p:spPr>
        <p:txBody>
          <a:bodyPr spcFirstLastPara="1" wrap="square" lIns="41784" tIns="20886" rIns="41784" bIns="20886" anchor="t" anchorCtr="0">
            <a:normAutofit/>
          </a:bodyPr>
          <a:lstStyle>
            <a:defPPr marR="0" lvl="0" algn="l" rtl="0">
              <a:lnSpc>
                <a:spcPct val="100000"/>
              </a:lnSpc>
              <a:spcBef>
                <a:spcPts val="0"/>
              </a:spcBef>
              <a:spcAft>
                <a:spcPts val="0"/>
              </a:spcAft>
            </a:defPPr>
            <a:lvl1pPr marL="208955" marR="0" lvl="0" indent="-104478" algn="l" rtl="0">
              <a:lnSpc>
                <a:spcPct val="150000"/>
              </a:lnSpc>
              <a:spcBef>
                <a:spcPts val="457"/>
              </a:spcBef>
              <a:spcAft>
                <a:spcPts val="0"/>
              </a:spcAft>
              <a:buClr>
                <a:schemeClr val="dk1"/>
              </a:buClr>
              <a:buSzPts val="1200"/>
              <a:buFont typeface="Arial"/>
              <a:buNone/>
              <a:defRPr sz="1400" b="0" i="0" u="none" strike="noStrike" cap="none">
                <a:solidFill>
                  <a:schemeClr val="dk1"/>
                </a:solidFill>
                <a:latin typeface="Cambria"/>
                <a:ea typeface="Cambria"/>
                <a:cs typeface="Cambria"/>
                <a:sym typeface="Cambria"/>
              </a:defRPr>
            </a:lvl1pPr>
            <a:lvl2pPr marL="417909" marR="0" lvl="1" indent="-136401" algn="l" rtl="0">
              <a:lnSpc>
                <a:spcPct val="150000"/>
              </a:lnSpc>
              <a:spcBef>
                <a:spcPts val="228"/>
              </a:spcBef>
              <a:spcAft>
                <a:spcPts val="0"/>
              </a:spcAft>
              <a:buClr>
                <a:schemeClr val="dk1"/>
              </a:buClr>
              <a:buSzPts val="1100"/>
              <a:buFont typeface="Arial"/>
              <a:buChar char="•"/>
              <a:defRPr sz="503" b="0" i="0" u="none" strike="noStrike" cap="none">
                <a:solidFill>
                  <a:schemeClr val="dk1"/>
                </a:solidFill>
                <a:latin typeface="Cambria"/>
                <a:ea typeface="Cambria"/>
                <a:cs typeface="Cambria"/>
                <a:sym typeface="Cambria"/>
              </a:defRPr>
            </a:lvl2pPr>
            <a:lvl3pPr marL="626864" marR="0" lvl="2" indent="-145108" algn="l" rtl="0">
              <a:lnSpc>
                <a:spcPct val="150000"/>
              </a:lnSpc>
              <a:spcBef>
                <a:spcPts val="228"/>
              </a:spcBef>
              <a:spcAft>
                <a:spcPts val="0"/>
              </a:spcAft>
              <a:buClr>
                <a:schemeClr val="dk1"/>
              </a:buClr>
              <a:buSzPts val="1400"/>
              <a:buFont typeface="Arial"/>
              <a:buChar char="•"/>
              <a:defRPr sz="640" b="0" i="0" u="none" strike="noStrike" cap="none">
                <a:solidFill>
                  <a:schemeClr val="dk1"/>
                </a:solidFill>
                <a:latin typeface="Cambria"/>
                <a:ea typeface="Cambria"/>
                <a:cs typeface="Cambria"/>
                <a:sym typeface="Cambria"/>
              </a:defRPr>
            </a:lvl3pPr>
            <a:lvl4pPr marL="835819" marR="0" lvl="3" indent="-139303" algn="l" rtl="0">
              <a:lnSpc>
                <a:spcPct val="150000"/>
              </a:lnSpc>
              <a:spcBef>
                <a:spcPts val="228"/>
              </a:spcBef>
              <a:spcAft>
                <a:spcPts val="0"/>
              </a:spcAft>
              <a:buClr>
                <a:schemeClr val="dk1"/>
              </a:buClr>
              <a:buSzPts val="1200"/>
              <a:buFont typeface="Arial"/>
              <a:buChar char="•"/>
              <a:defRPr sz="548" b="0" i="0" u="none" strike="noStrike" cap="none">
                <a:solidFill>
                  <a:schemeClr val="dk1"/>
                </a:solidFill>
                <a:latin typeface="Cambria"/>
                <a:ea typeface="Cambria"/>
                <a:cs typeface="Cambria"/>
                <a:sym typeface="Cambria"/>
              </a:defRPr>
            </a:lvl4pPr>
            <a:lvl5pPr marL="1044773" marR="0" lvl="4" indent="-139303" algn="l" rtl="0">
              <a:lnSpc>
                <a:spcPct val="150000"/>
              </a:lnSpc>
              <a:spcBef>
                <a:spcPts val="228"/>
              </a:spcBef>
              <a:spcAft>
                <a:spcPts val="0"/>
              </a:spcAft>
              <a:buClr>
                <a:schemeClr val="dk1"/>
              </a:buClr>
              <a:buSzPts val="1200"/>
              <a:buFont typeface="Arial"/>
              <a:buChar char="•"/>
              <a:defRPr sz="548" b="0" i="0" u="none" strike="noStrike" cap="none">
                <a:solidFill>
                  <a:schemeClr val="dk1"/>
                </a:solidFill>
                <a:latin typeface="Cambria"/>
                <a:ea typeface="Cambria"/>
                <a:cs typeface="Cambria"/>
                <a:sym typeface="Cambria"/>
              </a:defRPr>
            </a:lvl5pPr>
            <a:lvl6pPr marL="1253728" marR="0" lvl="5" indent="-156716" algn="l" rtl="0">
              <a:lnSpc>
                <a:spcPct val="90000"/>
              </a:lnSpc>
              <a:spcBef>
                <a:spcPts val="228"/>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1462683" marR="0" lvl="6" indent="-156716" algn="l" rtl="0">
              <a:lnSpc>
                <a:spcPct val="90000"/>
              </a:lnSpc>
              <a:spcBef>
                <a:spcPts val="228"/>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1671638" marR="0" lvl="7" indent="-156716" algn="l" rtl="0">
              <a:lnSpc>
                <a:spcPct val="90000"/>
              </a:lnSpc>
              <a:spcBef>
                <a:spcPts val="228"/>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1880592" marR="0" lvl="8" indent="-156716" algn="l" rtl="0">
              <a:lnSpc>
                <a:spcPct val="90000"/>
              </a:lnSpc>
              <a:spcBef>
                <a:spcPts val="228"/>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nb-NO" sz="1200" b="1" dirty="0">
                <a:solidFill>
                  <a:srgbClr val="540C08"/>
                </a:solidFill>
                <a:latin typeface="Cambria" panose="02040503050406030204" pitchFamily="18" charset="0"/>
              </a:rPr>
              <a:t>	</a:t>
            </a:r>
            <a:r>
              <a:rPr lang="nb-NO" sz="1200" b="1" u="sng" dirty="0">
                <a:solidFill>
                  <a:srgbClr val="540C08"/>
                </a:solidFill>
                <a:latin typeface="Cambria" panose="02040503050406030204" pitchFamily="18" charset="0"/>
              </a:rPr>
              <a:t>Drøfting</a:t>
            </a:r>
            <a:r>
              <a:rPr lang="nb-NO" sz="1200" dirty="0">
                <a:solidFill>
                  <a:srgbClr val="540C08"/>
                </a:solidFill>
                <a:latin typeface="Cambria" panose="02040503050406030204" pitchFamily="18" charset="0"/>
              </a:rPr>
              <a:t>: </a:t>
            </a:r>
            <a:r>
              <a:rPr lang="nb-NO" sz="1200" b="0" i="0" u="none" strike="noStrike" dirty="0">
                <a:solidFill>
                  <a:srgbClr val="540C08"/>
                </a:solidFill>
                <a:effectLst/>
                <a:latin typeface="Cambria" panose="02040503050406030204" pitchFamily="18" charset="0"/>
              </a:rPr>
              <a:t>Tillitsvalgte skal inviteres til å drøfte saker om blant annet 	budsjettforslag, virksomhetsplan, arbeidsplaner og byggeprosjekter. Andre saker som gjelder de ansattes arbeidssituasjon, og som ikke er spesifikt nevnt i hovedavtalen, skal også drøftes dersom en av partene krever det. I drøfting får de tillitsvalgte komme med innspill og eventuelle forslag til løsning i saker som er til behandling. Arbeidsgiver skal lytte til disse, og legge til rette for reelle drøftinger. Det er arbeidsgiver som fatter den endelige beslutningen.</a:t>
            </a:r>
            <a:endParaRPr lang="nb-NO" sz="1200" dirty="0"/>
          </a:p>
        </p:txBody>
      </p:sp>
      <p:pic>
        <p:nvPicPr>
          <p:cNvPr id="2" name="Illustrasjon 3">
            <a:extLst>
              <a:ext uri="{FF2B5EF4-FFF2-40B4-BE49-F238E27FC236}">
                <a16:creationId xmlns:a16="http://schemas.microsoft.com/office/drawing/2014/main" id="{1236BE4E-A14C-C0FB-A179-08D2A61FCD82}"/>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534836" y="7650097"/>
            <a:ext cx="787159" cy="485824"/>
          </a:xfrm>
          <a:prstGeom prst="rect">
            <a:avLst/>
          </a:prstGeom>
          <a:noFill/>
          <a:ln>
            <a:noFill/>
          </a:ln>
        </p:spPr>
      </p:pic>
      <p:sp>
        <p:nvSpPr>
          <p:cNvPr id="9" name="Brødtekst 4">
            <a:extLst>
              <a:ext uri="{FF2B5EF4-FFF2-40B4-BE49-F238E27FC236}">
                <a16:creationId xmlns:a16="http://schemas.microsoft.com/office/drawing/2014/main" id="{CF8F4CC8-DCC1-46E1-88F0-F291F80820BC}"/>
              </a:ext>
            </a:extLst>
          </p:cNvPr>
          <p:cNvSpPr txBox="1">
            <a:spLocks/>
          </p:cNvSpPr>
          <p:nvPr/>
        </p:nvSpPr>
        <p:spPr>
          <a:xfrm>
            <a:off x="469700" y="7812392"/>
            <a:ext cx="5915025" cy="1923017"/>
          </a:xfrm>
          <a:prstGeom prst="rect">
            <a:avLst/>
          </a:prstGeom>
          <a:noFill/>
          <a:ln>
            <a:noFill/>
          </a:ln>
        </p:spPr>
        <p:txBody>
          <a:bodyPr spcFirstLastPara="1" wrap="square" lIns="41784" tIns="20886" rIns="41784" bIns="20886" anchor="t" anchorCtr="0">
            <a:normAutofit/>
          </a:bodyPr>
          <a:lstStyle>
            <a:defPPr marR="0" lvl="0" algn="l" rtl="0">
              <a:lnSpc>
                <a:spcPct val="100000"/>
              </a:lnSpc>
              <a:spcBef>
                <a:spcPts val="0"/>
              </a:spcBef>
              <a:spcAft>
                <a:spcPts val="0"/>
              </a:spcAft>
            </a:defPPr>
            <a:lvl1pPr marL="208955" marR="0" lvl="0" indent="-104478" algn="l" rtl="0">
              <a:lnSpc>
                <a:spcPct val="150000"/>
              </a:lnSpc>
              <a:spcBef>
                <a:spcPts val="457"/>
              </a:spcBef>
              <a:spcAft>
                <a:spcPts val="0"/>
              </a:spcAft>
              <a:buClr>
                <a:schemeClr val="dk1"/>
              </a:buClr>
              <a:buSzPts val="1200"/>
              <a:buFont typeface="Arial"/>
              <a:buNone/>
              <a:defRPr sz="1400" b="0" i="0" u="none" strike="noStrike" cap="none">
                <a:solidFill>
                  <a:schemeClr val="dk1"/>
                </a:solidFill>
                <a:latin typeface="Cambria"/>
                <a:ea typeface="Cambria"/>
                <a:cs typeface="Cambria"/>
                <a:sym typeface="Cambria"/>
              </a:defRPr>
            </a:lvl1pPr>
            <a:lvl2pPr marL="417909" marR="0" lvl="1" indent="-136401" algn="l" rtl="0">
              <a:lnSpc>
                <a:spcPct val="150000"/>
              </a:lnSpc>
              <a:spcBef>
                <a:spcPts val="228"/>
              </a:spcBef>
              <a:spcAft>
                <a:spcPts val="0"/>
              </a:spcAft>
              <a:buClr>
                <a:schemeClr val="dk1"/>
              </a:buClr>
              <a:buSzPts val="1100"/>
              <a:buFont typeface="Arial"/>
              <a:buChar char="•"/>
              <a:defRPr sz="503" b="0" i="0" u="none" strike="noStrike" cap="none">
                <a:solidFill>
                  <a:schemeClr val="dk1"/>
                </a:solidFill>
                <a:latin typeface="Cambria"/>
                <a:ea typeface="Cambria"/>
                <a:cs typeface="Cambria"/>
                <a:sym typeface="Cambria"/>
              </a:defRPr>
            </a:lvl2pPr>
            <a:lvl3pPr marL="626864" marR="0" lvl="2" indent="-145108" algn="l" rtl="0">
              <a:lnSpc>
                <a:spcPct val="150000"/>
              </a:lnSpc>
              <a:spcBef>
                <a:spcPts val="228"/>
              </a:spcBef>
              <a:spcAft>
                <a:spcPts val="0"/>
              </a:spcAft>
              <a:buClr>
                <a:schemeClr val="dk1"/>
              </a:buClr>
              <a:buSzPts val="1400"/>
              <a:buFont typeface="Arial"/>
              <a:buChar char="•"/>
              <a:defRPr sz="640" b="0" i="0" u="none" strike="noStrike" cap="none">
                <a:solidFill>
                  <a:schemeClr val="dk1"/>
                </a:solidFill>
                <a:latin typeface="Cambria"/>
                <a:ea typeface="Cambria"/>
                <a:cs typeface="Cambria"/>
                <a:sym typeface="Cambria"/>
              </a:defRPr>
            </a:lvl3pPr>
            <a:lvl4pPr marL="835819" marR="0" lvl="3" indent="-139303" algn="l" rtl="0">
              <a:lnSpc>
                <a:spcPct val="150000"/>
              </a:lnSpc>
              <a:spcBef>
                <a:spcPts val="228"/>
              </a:spcBef>
              <a:spcAft>
                <a:spcPts val="0"/>
              </a:spcAft>
              <a:buClr>
                <a:schemeClr val="dk1"/>
              </a:buClr>
              <a:buSzPts val="1200"/>
              <a:buFont typeface="Arial"/>
              <a:buChar char="•"/>
              <a:defRPr sz="548" b="0" i="0" u="none" strike="noStrike" cap="none">
                <a:solidFill>
                  <a:schemeClr val="dk1"/>
                </a:solidFill>
                <a:latin typeface="Cambria"/>
                <a:ea typeface="Cambria"/>
                <a:cs typeface="Cambria"/>
                <a:sym typeface="Cambria"/>
              </a:defRPr>
            </a:lvl4pPr>
            <a:lvl5pPr marL="1044773" marR="0" lvl="4" indent="-139303" algn="l" rtl="0">
              <a:lnSpc>
                <a:spcPct val="150000"/>
              </a:lnSpc>
              <a:spcBef>
                <a:spcPts val="228"/>
              </a:spcBef>
              <a:spcAft>
                <a:spcPts val="0"/>
              </a:spcAft>
              <a:buClr>
                <a:schemeClr val="dk1"/>
              </a:buClr>
              <a:buSzPts val="1200"/>
              <a:buFont typeface="Arial"/>
              <a:buChar char="•"/>
              <a:defRPr sz="548" b="0" i="0" u="none" strike="noStrike" cap="none">
                <a:solidFill>
                  <a:schemeClr val="dk1"/>
                </a:solidFill>
                <a:latin typeface="Cambria"/>
                <a:ea typeface="Cambria"/>
                <a:cs typeface="Cambria"/>
                <a:sym typeface="Cambria"/>
              </a:defRPr>
            </a:lvl5pPr>
            <a:lvl6pPr marL="1253728" marR="0" lvl="5" indent="-156716" algn="l" rtl="0">
              <a:lnSpc>
                <a:spcPct val="90000"/>
              </a:lnSpc>
              <a:spcBef>
                <a:spcPts val="228"/>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1462683" marR="0" lvl="6" indent="-156716" algn="l" rtl="0">
              <a:lnSpc>
                <a:spcPct val="90000"/>
              </a:lnSpc>
              <a:spcBef>
                <a:spcPts val="228"/>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1671638" marR="0" lvl="7" indent="-156716" algn="l" rtl="0">
              <a:lnSpc>
                <a:spcPct val="90000"/>
              </a:lnSpc>
              <a:spcBef>
                <a:spcPts val="228"/>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1880592" marR="0" lvl="8" indent="-156716" algn="l" rtl="0">
              <a:lnSpc>
                <a:spcPct val="90000"/>
              </a:lnSpc>
              <a:spcBef>
                <a:spcPts val="228"/>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nb-NO" sz="1200" b="1" i="0" u="none" strike="noStrike" dirty="0">
                <a:solidFill>
                  <a:srgbClr val="540C08"/>
                </a:solidFill>
                <a:effectLst/>
                <a:latin typeface="Cambria" panose="02040503050406030204" pitchFamily="18" charset="0"/>
              </a:rPr>
              <a:t>	</a:t>
            </a:r>
            <a:r>
              <a:rPr lang="nb-NO" sz="1200" b="1" i="0" u="sng" strike="noStrike" dirty="0">
                <a:solidFill>
                  <a:srgbClr val="540C08"/>
                </a:solidFill>
                <a:effectLst/>
                <a:latin typeface="Cambria" panose="02040503050406030204" pitchFamily="18" charset="0"/>
              </a:rPr>
              <a:t>Forhandling</a:t>
            </a:r>
            <a:r>
              <a:rPr lang="nb-NO" sz="1200" i="0" u="none" strike="noStrike" dirty="0">
                <a:solidFill>
                  <a:srgbClr val="540C08"/>
                </a:solidFill>
                <a:effectLst/>
                <a:latin typeface="Cambria" panose="02040503050406030204" pitchFamily="18" charset="0"/>
              </a:rPr>
              <a:t>: </a:t>
            </a:r>
            <a:r>
              <a:rPr lang="nb-NO" sz="1200" dirty="0">
                <a:solidFill>
                  <a:srgbClr val="540C08"/>
                </a:solidFill>
                <a:latin typeface="Cambria" panose="02040503050406030204" pitchFamily="18" charset="0"/>
              </a:rPr>
              <a:t>Arbeidsgiver og tillitsvalgte kan bare forhandle om forhandlingssakene som er listet opp i hovedavtalen. </a:t>
            </a:r>
            <a:r>
              <a:rPr lang="nb-NO" sz="1200" i="0" u="none" strike="noStrike" dirty="0">
                <a:solidFill>
                  <a:srgbClr val="540C08"/>
                </a:solidFill>
                <a:effectLst/>
                <a:latin typeface="Cambria" panose="02040503050406030204" pitchFamily="18" charset="0"/>
              </a:rPr>
              <a:t>Dette gjelder blant annet interne organisasjonsendringer, fordeling av velferdsmidler, personalreglement og arealdisponering. I forhandlinger må</a:t>
            </a:r>
            <a:r>
              <a:rPr lang="nb-NO" sz="1200" dirty="0">
                <a:solidFill>
                  <a:srgbClr val="540C08"/>
                </a:solidFill>
                <a:latin typeface="Cambria" panose="02040503050406030204" pitchFamily="18" charset="0"/>
              </a:rPr>
              <a:t> </a:t>
            </a:r>
            <a:r>
              <a:rPr lang="nb-NO" sz="1200" i="0" u="none" strike="noStrike" dirty="0">
                <a:solidFill>
                  <a:srgbClr val="540C08"/>
                </a:solidFill>
                <a:effectLst/>
                <a:latin typeface="Cambria" panose="02040503050406030204" pitchFamily="18" charset="0"/>
              </a:rPr>
              <a:t>arbeidsgiver og tillitsvalgte i fellesskap komme </a:t>
            </a:r>
          </a:p>
          <a:p>
            <a:pPr marL="0" indent="0">
              <a:spcBef>
                <a:spcPts val="0"/>
              </a:spcBef>
            </a:pPr>
            <a:r>
              <a:rPr lang="nb-NO" sz="1200" i="0" u="none" strike="noStrike" dirty="0">
                <a:solidFill>
                  <a:srgbClr val="540C08"/>
                </a:solidFill>
                <a:effectLst/>
                <a:latin typeface="Cambria" panose="02040503050406030204" pitchFamily="18" charset="0"/>
              </a:rPr>
              <a:t>frem til en felles løsning i saken. Dersom partene ikke blir enige, </a:t>
            </a:r>
            <a:br>
              <a:rPr lang="nb-NO" sz="1200" i="0" u="none" strike="noStrike" dirty="0">
                <a:solidFill>
                  <a:srgbClr val="540C08"/>
                </a:solidFill>
                <a:effectLst/>
                <a:latin typeface="Cambria" panose="02040503050406030204" pitchFamily="18" charset="0"/>
              </a:rPr>
            </a:br>
            <a:r>
              <a:rPr lang="nb-NO" sz="1200" i="0" u="none" strike="noStrike" dirty="0">
                <a:solidFill>
                  <a:srgbClr val="540C08"/>
                </a:solidFill>
                <a:effectLst/>
                <a:latin typeface="Cambria" panose="02040503050406030204" pitchFamily="18" charset="0"/>
              </a:rPr>
              <a:t>går saken først videre til mekling og deretter til tvisteløsning. </a:t>
            </a:r>
          </a:p>
        </p:txBody>
      </p:sp>
    </p:spTree>
    <p:extLst>
      <p:ext uri="{BB962C8B-B14F-4D97-AF65-F5344CB8AC3E}">
        <p14:creationId xmlns:p14="http://schemas.microsoft.com/office/powerpoint/2010/main" val="177583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1" name="Sidetall"/>
          <p:cNvSpPr txBox="1">
            <a:spLocks noGrp="1"/>
          </p:cNvSpPr>
          <p:nvPr>
            <p:ph type="sldNum" idx="12"/>
          </p:nvPr>
        </p:nvSpPr>
        <p:spPr>
          <a:prstGeom prst="rect">
            <a:avLst/>
          </a:prstGeom>
          <a:noFill/>
          <a:ln>
            <a:noFill/>
          </a:ln>
        </p:spPr>
        <p:txBody>
          <a:bodyPr spcFirstLastPara="1" wrap="square" lIns="41784" tIns="20886" rIns="41784" bIns="20886" anchor="ctr" anchorCtr="0">
            <a:noAutofit/>
          </a:bodyPr>
          <a:lstStyle/>
          <a:p>
            <a:fld id="{00000000-1234-1234-1234-123412341234}" type="slidenum">
              <a:rPr lang="no-NO"/>
              <a:pPr/>
              <a:t>16</a:t>
            </a:fld>
            <a:endParaRPr/>
          </a:p>
        </p:txBody>
      </p:sp>
      <p:sp>
        <p:nvSpPr>
          <p:cNvPr id="230" name="Overskrift"/>
          <p:cNvSpPr txBox="1">
            <a:spLocks noGrp="1"/>
          </p:cNvSpPr>
          <p:nvPr>
            <p:ph type="title"/>
          </p:nvPr>
        </p:nvSpPr>
        <p:spPr>
          <a:prstGeom prst="rect">
            <a:avLst/>
          </a:prstGeom>
          <a:noFill/>
          <a:ln>
            <a:noFill/>
          </a:ln>
        </p:spPr>
        <p:txBody>
          <a:bodyPr spcFirstLastPara="1" wrap="square" lIns="41784" tIns="20886" rIns="41784" bIns="20886" anchor="ctr" anchorCtr="0">
            <a:normAutofit/>
          </a:bodyPr>
          <a:lstStyle/>
          <a:p>
            <a:pPr>
              <a:buSzPts val="4000"/>
            </a:pPr>
            <a:r>
              <a:rPr lang="nb-NO" dirty="0">
                <a:latin typeface="Tahoma"/>
                <a:ea typeface="Tahoma"/>
                <a:cs typeface="Tahoma"/>
                <a:sym typeface="Tahoma"/>
              </a:rPr>
              <a:t>Evaluering av partssamarbeidet</a:t>
            </a:r>
          </a:p>
        </p:txBody>
      </p:sp>
      <p:sp>
        <p:nvSpPr>
          <p:cNvPr id="229" name="Underoverskrift"/>
          <p:cNvSpPr txBox="1">
            <a:spLocks noGrp="1"/>
          </p:cNvSpPr>
          <p:nvPr>
            <p:ph type="body" idx="2"/>
          </p:nvPr>
        </p:nvSpPr>
        <p:spPr>
          <a:prstGeom prst="rect">
            <a:avLst/>
          </a:prstGeom>
          <a:noFill/>
          <a:ln>
            <a:noFill/>
          </a:ln>
        </p:spPr>
        <p:txBody>
          <a:bodyPr spcFirstLastPara="1" wrap="square" lIns="41784" tIns="20886" rIns="41784" bIns="20886" anchor="t" anchorCtr="0">
            <a:noAutofit/>
          </a:bodyPr>
          <a:lstStyle/>
          <a:p>
            <a:pPr marL="0" indent="0">
              <a:spcBef>
                <a:spcPts val="0"/>
              </a:spcBef>
            </a:pPr>
            <a:r>
              <a:rPr lang="nb-NO" sz="1400" dirty="0">
                <a:latin typeface="Cambria"/>
                <a:ea typeface="Cambria"/>
                <a:cs typeface="Cambria"/>
                <a:sym typeface="Cambria"/>
              </a:rPr>
              <a:t>Et godt partssamarbeid er avhengig av aktiv deltakelse fra begge parter og avklarte rammer for samarbeid</a:t>
            </a:r>
          </a:p>
        </p:txBody>
      </p:sp>
      <p:sp>
        <p:nvSpPr>
          <p:cNvPr id="228" name="Brødtekst"/>
          <p:cNvSpPr txBox="1">
            <a:spLocks noGrp="1"/>
          </p:cNvSpPr>
          <p:nvPr>
            <p:ph type="body" idx="1"/>
          </p:nvPr>
        </p:nvSpPr>
        <p:spPr>
          <a:xfrm>
            <a:off x="471489" y="3120097"/>
            <a:ext cx="5915025" cy="3238906"/>
          </a:xfrm>
          <a:prstGeom prst="rect">
            <a:avLst/>
          </a:prstGeom>
          <a:noFill/>
          <a:ln>
            <a:noFill/>
          </a:ln>
        </p:spPr>
        <p:txBody>
          <a:bodyPr spcFirstLastPara="1" wrap="square" lIns="41784" tIns="20886" rIns="41784" bIns="20886" anchor="t" anchorCtr="0">
            <a:normAutofit/>
          </a:bodyPr>
          <a:lstStyle/>
          <a:p>
            <a:pPr marL="0" indent="0">
              <a:spcBef>
                <a:spcPts val="0"/>
              </a:spcBef>
            </a:pPr>
            <a:r>
              <a:rPr lang="nb-NO" sz="1200" dirty="0">
                <a:latin typeface="Cambria"/>
                <a:ea typeface="Cambria"/>
                <a:cs typeface="Cambria"/>
                <a:sym typeface="Cambria"/>
              </a:rPr>
              <a:t>Det skal gjennomføres minst ett årlig evalueringsmøte mellom partene i virksomheten. I evalueringen skal det gjennomføres erfaringsdiskusjoner om samarbeidet og praktiseringen av hovedavtalen og tilpasningsavtalen. I evalueringsmøtet bør man identifisere tiltak for å bevare og forbedre partssamarbeidet fremover. Virksomhetens eller driftsenhetens øverste leder forutsettes å delta.</a:t>
            </a:r>
          </a:p>
          <a:p>
            <a:pPr marL="0" indent="0">
              <a:spcBef>
                <a:spcPts val="1000"/>
              </a:spcBef>
            </a:pPr>
            <a:r>
              <a:rPr lang="nb-NO" sz="1200" dirty="0">
                <a:latin typeface="Cambria"/>
                <a:ea typeface="Cambria"/>
                <a:cs typeface="Cambria"/>
                <a:sym typeface="Cambria"/>
              </a:rPr>
              <a:t>Det er opp til partene å avgjøre hvordan evalueringen skal gjennomføres og hvilke temaer som skal tas opp. </a:t>
            </a:r>
          </a:p>
          <a:p>
            <a:pPr marL="0" indent="0">
              <a:spcBef>
                <a:spcPts val="0"/>
              </a:spcBef>
            </a:pPr>
            <a:endParaRPr lang="nb-NO" sz="1200" dirty="0">
              <a:latin typeface="Cambria"/>
              <a:ea typeface="Cambria"/>
              <a:cs typeface="Cambria"/>
              <a:sym typeface="Cambria"/>
            </a:endParaRPr>
          </a:p>
        </p:txBody>
      </p:sp>
      <p:pic>
        <p:nvPicPr>
          <p:cNvPr id="3074" name="Illustrasjon av sjekkliste" descr="Illustrasjon av en sjekkliste hvor det står &quot;hvilke mål har vi?&quot; og &quot;Samarbeidsarenaer?&quot;.">
            <a:extLst>
              <a:ext uri="{FF2B5EF4-FFF2-40B4-BE49-F238E27FC236}">
                <a16:creationId xmlns:a16="http://schemas.microsoft.com/office/drawing/2014/main" id="{94D1E35D-4C06-570D-0829-2C24058CA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211" y="5689775"/>
            <a:ext cx="2366682" cy="279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388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6" name="Overskrift">
            <a:extLst>
              <a:ext uri="{FF2B5EF4-FFF2-40B4-BE49-F238E27FC236}">
                <a16:creationId xmlns:a16="http://schemas.microsoft.com/office/drawing/2014/main" id="{258C4974-17F4-AEEF-DE63-945963E5EED2}"/>
              </a:ext>
            </a:extLst>
          </p:cNvPr>
          <p:cNvSpPr txBox="1">
            <a:spLocks noGrp="1"/>
          </p:cNvSpPr>
          <p:nvPr>
            <p:ph type="title" idx="4294967295"/>
          </p:nvPr>
        </p:nvSpPr>
        <p:spPr>
          <a:xfrm>
            <a:off x="471488" y="1057545"/>
            <a:ext cx="5585067" cy="1180931"/>
          </a:xfrm>
          <a:prstGeom prst="rect">
            <a:avLst/>
          </a:prstGeom>
          <a:noFill/>
          <a:ln>
            <a:noFill/>
            <a:prstDash/>
          </a:ln>
          <a:effectLst/>
        </p:spPr>
        <p:txBody>
          <a:bodyPr rot="0" spcFirstLastPara="1" vertOverflow="overflow" horzOverflow="overflow" vert="horz" wrap="square" lIns="41784" tIns="20886" rIns="41784" bIns="20886"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50000"/>
              </a:lnSpc>
              <a:spcBef>
                <a:spcPts val="0"/>
              </a:spcBef>
              <a:spcAft>
                <a:spcPts val="0"/>
              </a:spcAft>
              <a:buClr>
                <a:schemeClr val="dk1"/>
              </a:buClr>
              <a:buSzPts val="4000"/>
              <a:buFont typeface="Tahoma"/>
              <a:buNone/>
              <a:defRPr sz="40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50000"/>
              </a:lnSpc>
              <a:spcBef>
                <a:spcPts val="0"/>
              </a:spcBef>
              <a:spcAft>
                <a:spcPts val="0"/>
              </a:spcAft>
              <a:buClr>
                <a:schemeClr val="dk1"/>
              </a:buClr>
              <a:buSzPts val="4000"/>
              <a:buFont typeface="Tahoma"/>
              <a:buNone/>
              <a:tabLst/>
              <a:defRPr/>
            </a:pPr>
            <a:r>
              <a:rPr kumimoji="0" lang="nb-NO" sz="4000" b="0" i="0" u="none" strike="noStrike" kern="0" cap="none" spc="0" normalizeH="0" baseline="0" noProof="0" dirty="0">
                <a:ln>
                  <a:noFill/>
                </a:ln>
                <a:solidFill>
                  <a:schemeClr val="dk1"/>
                </a:solidFill>
                <a:effectLst/>
                <a:uLnTx/>
                <a:uFillTx/>
                <a:latin typeface="Tahoma"/>
                <a:ea typeface="Tahoma"/>
                <a:cs typeface="Tahoma"/>
                <a:sym typeface="Tahoma"/>
              </a:rPr>
              <a:t>Kapittel 3</a:t>
            </a:r>
            <a:br>
              <a:rPr kumimoji="0" lang="nb-NO" sz="4000" b="0" i="0" u="none" strike="noStrike" kern="0" cap="none" spc="0" normalizeH="0" baseline="0" noProof="0" dirty="0">
                <a:ln>
                  <a:noFill/>
                </a:ln>
                <a:solidFill>
                  <a:schemeClr val="dk1"/>
                </a:solidFill>
                <a:effectLst/>
                <a:uLnTx/>
                <a:uFillTx/>
                <a:latin typeface="Tahoma"/>
                <a:ea typeface="Tahoma"/>
                <a:cs typeface="Tahoma"/>
                <a:sym typeface="Tahoma"/>
              </a:rPr>
            </a:br>
            <a:r>
              <a:rPr kumimoji="0" lang="nb-NO" sz="4000" b="1" i="0" u="none" strike="noStrike" kern="0" cap="none" spc="0" normalizeH="0" baseline="0" noProof="0" dirty="0">
                <a:ln>
                  <a:noFill/>
                </a:ln>
                <a:solidFill>
                  <a:schemeClr val="dk1"/>
                </a:solidFill>
                <a:effectLst/>
                <a:uLnTx/>
                <a:uFillTx/>
                <a:latin typeface="Tahoma"/>
                <a:ea typeface="Tahoma"/>
                <a:cs typeface="Tahoma"/>
                <a:sym typeface="Tahoma"/>
              </a:rPr>
              <a:t>Refleksjonsoppgaver</a:t>
            </a:r>
            <a:endParaRPr kumimoji="0" lang="nb-NO" sz="4000" b="0" i="0" u="none" strike="noStrike" kern="0" cap="none" spc="0" normalizeH="0" baseline="0" noProof="0" dirty="0">
              <a:ln>
                <a:noFill/>
              </a:ln>
              <a:solidFill>
                <a:schemeClr val="dk1"/>
              </a:solidFill>
              <a:effectLst/>
              <a:uLnTx/>
              <a:uFillTx/>
              <a:latin typeface="Tahoma"/>
              <a:ea typeface="Tahoma"/>
              <a:cs typeface="Tahoma"/>
              <a:sym typeface="Tahoma"/>
            </a:endParaRPr>
          </a:p>
        </p:txBody>
      </p:sp>
      <p:sp>
        <p:nvSpPr>
          <p:cNvPr id="221" name="Brødtekst"/>
          <p:cNvSpPr txBox="1">
            <a:spLocks noGrp="1"/>
          </p:cNvSpPr>
          <p:nvPr>
            <p:ph type="body" idx="1"/>
          </p:nvPr>
        </p:nvSpPr>
        <p:spPr>
          <a:xfrm>
            <a:off x="471488" y="3420906"/>
            <a:ext cx="5050800" cy="3150251"/>
          </a:xfrm>
          <a:prstGeom prst="rect">
            <a:avLst/>
          </a:prstGeom>
          <a:noFill/>
          <a:ln>
            <a:noFill/>
          </a:ln>
        </p:spPr>
        <p:txBody>
          <a:bodyPr spcFirstLastPara="1" wrap="square" lIns="41784" tIns="20886" rIns="41784" bIns="20886" anchor="t" anchorCtr="0">
            <a:noAutofit/>
          </a:bodyPr>
          <a:lstStyle/>
          <a:p>
            <a:pPr marL="285750" indent="-285750">
              <a:spcBef>
                <a:spcPts val="600"/>
              </a:spcBef>
            </a:pPr>
            <a:r>
              <a:rPr lang="nb-NO" sz="1300" dirty="0">
                <a:latin typeface="Cambria"/>
                <a:ea typeface="Cambria"/>
                <a:cs typeface="Cambria"/>
                <a:sym typeface="Cambria"/>
              </a:rPr>
              <a:t>Likeverdige parter og reell medbestemmelse</a:t>
            </a:r>
          </a:p>
          <a:p>
            <a:pPr marL="285750" indent="-285750">
              <a:spcBef>
                <a:spcPts val="600"/>
              </a:spcBef>
            </a:pPr>
            <a:r>
              <a:rPr lang="nb-NO" sz="1300" dirty="0">
                <a:latin typeface="Cambria"/>
                <a:ea typeface="Cambria"/>
                <a:cs typeface="Cambria"/>
                <a:sym typeface="Cambria"/>
              </a:rPr>
              <a:t>Samarbeider vi om de riktige sakene?</a:t>
            </a:r>
          </a:p>
          <a:p>
            <a:pPr marL="285750" indent="-285750">
              <a:spcBef>
                <a:spcPts val="600"/>
              </a:spcBef>
            </a:pPr>
            <a:r>
              <a:rPr lang="nb-NO" sz="1300" dirty="0">
                <a:latin typeface="Cambria"/>
                <a:ea typeface="Cambria"/>
                <a:cs typeface="Cambria"/>
                <a:sym typeface="Cambria"/>
              </a:rPr>
              <a:t>Balansen mellom arbeidsgivers styringsrett og medbestemmelse</a:t>
            </a:r>
          </a:p>
          <a:p>
            <a:pPr marL="285750" indent="-285750">
              <a:spcBef>
                <a:spcPts val="600"/>
              </a:spcBef>
            </a:pPr>
            <a:r>
              <a:rPr lang="nb-NO" sz="1300" dirty="0">
                <a:latin typeface="Cambria"/>
                <a:ea typeface="Cambria"/>
                <a:cs typeface="Cambria"/>
                <a:sym typeface="Cambria"/>
              </a:rPr>
              <a:t>Rolleforståelse</a:t>
            </a:r>
          </a:p>
          <a:p>
            <a:pPr marL="285750" indent="-285750">
              <a:spcBef>
                <a:spcPts val="600"/>
              </a:spcBef>
            </a:pPr>
            <a:r>
              <a:rPr lang="nb-NO" sz="1300" dirty="0">
                <a:latin typeface="Cambria"/>
                <a:ea typeface="Cambria"/>
                <a:cs typeface="Cambria"/>
                <a:sym typeface="Cambria"/>
              </a:rPr>
              <a:t>Evaluering og utvikling av partssamarbeidet</a:t>
            </a:r>
          </a:p>
        </p:txBody>
      </p:sp>
    </p:spTree>
    <p:extLst>
      <p:ext uri="{BB962C8B-B14F-4D97-AF65-F5344CB8AC3E}">
        <p14:creationId xmlns:p14="http://schemas.microsoft.com/office/powerpoint/2010/main" val="2704802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1" name="Sidetall"/>
          <p:cNvSpPr txBox="1">
            <a:spLocks noGrp="1"/>
          </p:cNvSpPr>
          <p:nvPr>
            <p:ph type="sldNum" idx="12"/>
          </p:nvPr>
        </p:nvSpPr>
        <p:spPr>
          <a:prstGeom prst="rect">
            <a:avLst/>
          </a:prstGeom>
          <a:noFill/>
          <a:ln>
            <a:noFill/>
          </a:ln>
        </p:spPr>
        <p:txBody>
          <a:bodyPr spcFirstLastPara="1" wrap="square" lIns="41784" tIns="20886" rIns="41784" bIns="20886" anchor="ctr" anchorCtr="0">
            <a:noAutofit/>
          </a:bodyPr>
          <a:lstStyle/>
          <a:p>
            <a:fld id="{00000000-1234-1234-1234-123412341234}" type="slidenum">
              <a:rPr lang="no-NO"/>
              <a:pPr/>
              <a:t>18</a:t>
            </a:fld>
            <a:endParaRPr/>
          </a:p>
        </p:txBody>
      </p:sp>
      <p:sp>
        <p:nvSpPr>
          <p:cNvPr id="230" name="Overskrift"/>
          <p:cNvSpPr txBox="1">
            <a:spLocks noGrp="1"/>
          </p:cNvSpPr>
          <p:nvPr>
            <p:ph type="title"/>
          </p:nvPr>
        </p:nvSpPr>
        <p:spPr>
          <a:prstGeom prst="rect">
            <a:avLst/>
          </a:prstGeom>
          <a:noFill/>
          <a:ln>
            <a:noFill/>
          </a:ln>
        </p:spPr>
        <p:txBody>
          <a:bodyPr spcFirstLastPara="1" wrap="square" lIns="41784" tIns="20886" rIns="41784" bIns="20886" anchor="ctr" anchorCtr="0">
            <a:normAutofit/>
          </a:bodyPr>
          <a:lstStyle/>
          <a:p>
            <a:pPr>
              <a:buSzPts val="4000"/>
            </a:pPr>
            <a:r>
              <a:rPr lang="nb-NO" dirty="0">
                <a:latin typeface="Tahoma"/>
                <a:ea typeface="Tahoma"/>
                <a:cs typeface="Tahoma"/>
                <a:sym typeface="Tahoma"/>
              </a:rPr>
              <a:t>Likeverdige parter og reell medbestemmelse</a:t>
            </a:r>
          </a:p>
        </p:txBody>
      </p:sp>
      <p:sp>
        <p:nvSpPr>
          <p:cNvPr id="3" name="Rosa boks">
            <a:extLst>
              <a:ext uri="{FF2B5EF4-FFF2-40B4-BE49-F238E27FC236}">
                <a16:creationId xmlns:a16="http://schemas.microsoft.com/office/drawing/2014/main" id="{B475FAE3-4FAE-1E15-BA19-B16E1E0BC0A1}"/>
              </a:ext>
              <a:ext uri="{C183D7F6-B498-43B3-948B-1728B52AA6E4}">
                <adec:decorative xmlns:adec="http://schemas.microsoft.com/office/drawing/2017/decorative" val="1"/>
              </a:ext>
            </a:extLst>
          </p:cNvPr>
          <p:cNvSpPr/>
          <p:nvPr/>
        </p:nvSpPr>
        <p:spPr>
          <a:xfrm>
            <a:off x="471486" y="2308730"/>
            <a:ext cx="5914132" cy="5565868"/>
          </a:xfrm>
          <a:prstGeom prst="roundRect">
            <a:avLst>
              <a:gd name="adj" fmla="val 4956"/>
            </a:avLst>
          </a:prstGeom>
          <a:solidFill>
            <a:schemeClr val="lt1"/>
          </a:solidFill>
          <a:ln w="9525" cap="flat" cmpd="sng">
            <a:solidFill>
              <a:schemeClr val="lt1"/>
            </a:solidFill>
            <a:prstDash val="solid"/>
            <a:round/>
            <a:headEnd type="none" w="sm" len="sm"/>
            <a:tailEnd type="none" w="sm" len="sm"/>
          </a:ln>
        </p:spPr>
        <p:txBody>
          <a:bodyPr spcFirstLastPara="1" wrap="square" lIns="41784" tIns="41784" rIns="41784" bIns="41784" anchor="ctr" anchorCtr="0">
            <a:noAutofit/>
          </a:bodyPr>
          <a:lstStyle/>
          <a:p>
            <a:pPr algn="ctr">
              <a:buSzPts val="1400"/>
            </a:pPr>
            <a:endParaRPr sz="640">
              <a:latin typeface="Cambria"/>
              <a:ea typeface="Cambria"/>
              <a:cs typeface="Cambria"/>
              <a:sym typeface="Cambria"/>
            </a:endParaRPr>
          </a:p>
        </p:txBody>
      </p:sp>
      <p:sp>
        <p:nvSpPr>
          <p:cNvPr id="229" name="Underoverskrift"/>
          <p:cNvSpPr txBox="1">
            <a:spLocks noGrp="1"/>
          </p:cNvSpPr>
          <p:nvPr>
            <p:ph type="body" idx="2"/>
          </p:nvPr>
        </p:nvSpPr>
        <p:spPr>
          <a:xfrm>
            <a:off x="702321" y="2609944"/>
            <a:ext cx="5420680" cy="563562"/>
          </a:xfrm>
          <a:prstGeom prst="rect">
            <a:avLst/>
          </a:prstGeom>
          <a:noFill/>
          <a:ln>
            <a:noFill/>
          </a:ln>
        </p:spPr>
        <p:txBody>
          <a:bodyPr spcFirstLastPara="1" wrap="square" lIns="41784" tIns="20886" rIns="41784" bIns="20886" anchor="t" anchorCtr="0">
            <a:noAutofit/>
          </a:bodyPr>
          <a:lstStyle/>
          <a:p>
            <a:pPr marL="0" indent="0">
              <a:spcBef>
                <a:spcPts val="0"/>
              </a:spcBef>
            </a:pPr>
            <a:r>
              <a:rPr lang="nb-NO" sz="1400" dirty="0">
                <a:latin typeface="Cambria"/>
                <a:ea typeface="Cambria"/>
                <a:cs typeface="Cambria"/>
                <a:sym typeface="Cambria"/>
              </a:rPr>
              <a:t>Refleksjonsoppgave</a:t>
            </a:r>
          </a:p>
        </p:txBody>
      </p:sp>
      <p:sp>
        <p:nvSpPr>
          <p:cNvPr id="228" name="Brødtekst"/>
          <p:cNvSpPr txBox="1">
            <a:spLocks noGrp="1"/>
          </p:cNvSpPr>
          <p:nvPr>
            <p:ph type="body" idx="1"/>
          </p:nvPr>
        </p:nvSpPr>
        <p:spPr>
          <a:xfrm>
            <a:off x="702322" y="3098199"/>
            <a:ext cx="5453358" cy="3270325"/>
          </a:xfrm>
          <a:prstGeom prst="rect">
            <a:avLst/>
          </a:prstGeom>
          <a:noFill/>
          <a:ln>
            <a:noFill/>
          </a:ln>
        </p:spPr>
        <p:txBody>
          <a:bodyPr spcFirstLastPara="1" wrap="square" lIns="41784" tIns="20886" rIns="41784" bIns="20886" anchor="t" anchorCtr="0">
            <a:normAutofit/>
          </a:bodyPr>
          <a:lstStyle/>
          <a:p>
            <a:pPr marL="0" indent="0">
              <a:spcBef>
                <a:spcPts val="0"/>
              </a:spcBef>
            </a:pPr>
            <a:r>
              <a:rPr lang="nb-NO" sz="1200" dirty="0">
                <a:latin typeface="Cambria"/>
                <a:ea typeface="Cambria"/>
                <a:cs typeface="Cambria"/>
                <a:sym typeface="Cambria"/>
              </a:rPr>
              <a:t>For å nå målsettingen om et godt partssamarbeid, må arbeidsgivere og tillitsvalgte i virksomhetene møtes som likeverdige parter. Partene må møtes med vilje til å finne løsninger, selv om de har ulike roller og derfor kan ha ulike interesser å ivareta. </a:t>
            </a:r>
          </a:p>
          <a:p>
            <a:pPr marL="0" indent="0">
              <a:spcBef>
                <a:spcPts val="1000"/>
              </a:spcBef>
            </a:pPr>
            <a:r>
              <a:rPr lang="nb-NO" sz="1200" u="sng" dirty="0">
                <a:latin typeface="Cambria"/>
                <a:ea typeface="Cambria"/>
                <a:cs typeface="Cambria"/>
                <a:sym typeface="Cambria"/>
              </a:rPr>
              <a:t>Nåsituasjon</a:t>
            </a:r>
            <a:r>
              <a:rPr lang="nb-NO" sz="1200" dirty="0">
                <a:latin typeface="Cambria"/>
                <a:ea typeface="Cambria"/>
                <a:cs typeface="Cambria"/>
                <a:sym typeface="Cambria"/>
              </a:rPr>
              <a:t>: Opplever dere å møtes som likeverdige parter i deres virksomhet, og at medbestemmelsen er reell? Settes det av nok tid i møtene for å sikre felles forståelse for saker som skal behandles? ​</a:t>
            </a:r>
          </a:p>
          <a:p>
            <a:pPr marL="0" indent="0">
              <a:spcBef>
                <a:spcPts val="1000"/>
              </a:spcBef>
            </a:pPr>
            <a:r>
              <a:rPr lang="nb-NO" sz="1200" u="sng" dirty="0">
                <a:latin typeface="Cambria"/>
                <a:ea typeface="Cambria"/>
                <a:cs typeface="Cambria"/>
                <a:sym typeface="Cambria"/>
              </a:rPr>
              <a:t>Fremtidsbilde</a:t>
            </a:r>
            <a:r>
              <a:rPr lang="nb-NO" sz="1200" dirty="0">
                <a:latin typeface="Cambria"/>
                <a:ea typeface="Cambria"/>
                <a:cs typeface="Cambria"/>
                <a:sym typeface="Cambria"/>
              </a:rPr>
              <a:t>: Kan dere beskrive en ideell samarbeidsform der alle opplever at dere møtes som likeverdige parter og hvor medbestemmelsen oppleves som reell? Hva kjennetegner partssamarbeidet i dette fremtidsbildet?</a:t>
            </a:r>
          </a:p>
        </p:txBody>
      </p:sp>
      <p:pic>
        <p:nvPicPr>
          <p:cNvPr id="5" name="Illustrasjon av mennesker">
            <a:extLst>
              <a:ext uri="{FF2B5EF4-FFF2-40B4-BE49-F238E27FC236}">
                <a16:creationId xmlns:a16="http://schemas.microsoft.com/office/drawing/2014/main" id="{4B161AB7-A21E-DC71-0C46-EA95D5B1264B}"/>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14293" y="7067770"/>
            <a:ext cx="2540535" cy="2258989"/>
          </a:xfrm>
          <a:prstGeom prst="rect">
            <a:avLst/>
          </a:prstGeom>
          <a:noFill/>
          <a:ln>
            <a:noFill/>
          </a:ln>
        </p:spPr>
      </p:pic>
    </p:spTree>
    <p:extLst>
      <p:ext uri="{BB962C8B-B14F-4D97-AF65-F5344CB8AC3E}">
        <p14:creationId xmlns:p14="http://schemas.microsoft.com/office/powerpoint/2010/main" val="3646903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1" name="Sidetall"/>
          <p:cNvSpPr txBox="1">
            <a:spLocks noGrp="1"/>
          </p:cNvSpPr>
          <p:nvPr>
            <p:ph type="sldNum" idx="12"/>
          </p:nvPr>
        </p:nvSpPr>
        <p:spPr>
          <a:prstGeom prst="rect">
            <a:avLst/>
          </a:prstGeom>
          <a:noFill/>
          <a:ln>
            <a:noFill/>
          </a:ln>
        </p:spPr>
        <p:txBody>
          <a:bodyPr spcFirstLastPara="1" wrap="square" lIns="41784" tIns="20886" rIns="41784" bIns="20886" anchor="ctr" anchorCtr="0">
            <a:noAutofit/>
          </a:bodyPr>
          <a:lstStyle/>
          <a:p>
            <a:fld id="{00000000-1234-1234-1234-123412341234}" type="slidenum">
              <a:rPr lang="no-NO"/>
              <a:pPr/>
              <a:t>19</a:t>
            </a:fld>
            <a:endParaRPr/>
          </a:p>
        </p:txBody>
      </p:sp>
      <p:sp>
        <p:nvSpPr>
          <p:cNvPr id="230" name="Overskrift"/>
          <p:cNvSpPr txBox="1">
            <a:spLocks noGrp="1"/>
          </p:cNvSpPr>
          <p:nvPr>
            <p:ph type="title"/>
          </p:nvPr>
        </p:nvSpPr>
        <p:spPr>
          <a:prstGeom prst="rect">
            <a:avLst/>
          </a:prstGeom>
          <a:noFill/>
          <a:ln>
            <a:noFill/>
          </a:ln>
        </p:spPr>
        <p:txBody>
          <a:bodyPr spcFirstLastPara="1" wrap="square" lIns="41784" tIns="20886" rIns="41784" bIns="20886" anchor="ctr" anchorCtr="0">
            <a:normAutofit/>
          </a:bodyPr>
          <a:lstStyle/>
          <a:p>
            <a:pPr>
              <a:buSzPts val="4000"/>
            </a:pPr>
            <a:r>
              <a:rPr lang="nb-NO" dirty="0">
                <a:latin typeface="Tahoma"/>
                <a:ea typeface="Tahoma"/>
                <a:cs typeface="Tahoma"/>
                <a:sym typeface="Tahoma"/>
              </a:rPr>
              <a:t>Samarbeider vi om de riktige sakene?</a:t>
            </a:r>
          </a:p>
        </p:txBody>
      </p:sp>
      <p:sp>
        <p:nvSpPr>
          <p:cNvPr id="2" name="Rosa boks">
            <a:extLst>
              <a:ext uri="{FF2B5EF4-FFF2-40B4-BE49-F238E27FC236}">
                <a16:creationId xmlns:a16="http://schemas.microsoft.com/office/drawing/2014/main" id="{B34CD1F0-EF04-AE57-5407-2BE50600311C}"/>
              </a:ext>
              <a:ext uri="{C183D7F6-B498-43B3-948B-1728B52AA6E4}">
                <adec:decorative xmlns:adec="http://schemas.microsoft.com/office/drawing/2017/decorative" val="1"/>
              </a:ext>
            </a:extLst>
          </p:cNvPr>
          <p:cNvSpPr/>
          <p:nvPr/>
        </p:nvSpPr>
        <p:spPr>
          <a:xfrm>
            <a:off x="471486" y="2308730"/>
            <a:ext cx="5914132" cy="5565868"/>
          </a:xfrm>
          <a:prstGeom prst="roundRect">
            <a:avLst>
              <a:gd name="adj" fmla="val 4956"/>
            </a:avLst>
          </a:prstGeom>
          <a:solidFill>
            <a:schemeClr val="lt1"/>
          </a:solidFill>
          <a:ln w="9525" cap="flat" cmpd="sng">
            <a:solidFill>
              <a:schemeClr val="lt1"/>
            </a:solidFill>
            <a:prstDash val="solid"/>
            <a:round/>
            <a:headEnd type="none" w="sm" len="sm"/>
            <a:tailEnd type="none" w="sm" len="sm"/>
          </a:ln>
        </p:spPr>
        <p:txBody>
          <a:bodyPr spcFirstLastPara="1" wrap="square" lIns="41784" tIns="41784" rIns="41784" bIns="41784" anchor="ctr" anchorCtr="0">
            <a:noAutofit/>
          </a:bodyPr>
          <a:lstStyle/>
          <a:p>
            <a:pPr algn="ctr">
              <a:buSzPts val="1400"/>
            </a:pPr>
            <a:endParaRPr sz="640">
              <a:latin typeface="Cambria"/>
              <a:ea typeface="Cambria"/>
              <a:cs typeface="Cambria"/>
              <a:sym typeface="Cambria"/>
            </a:endParaRPr>
          </a:p>
        </p:txBody>
      </p:sp>
      <p:sp>
        <p:nvSpPr>
          <p:cNvPr id="229" name="Underoverskrift"/>
          <p:cNvSpPr txBox="1">
            <a:spLocks noGrp="1"/>
          </p:cNvSpPr>
          <p:nvPr>
            <p:ph type="body" idx="2"/>
          </p:nvPr>
        </p:nvSpPr>
        <p:spPr>
          <a:xfrm>
            <a:off x="702321" y="2609944"/>
            <a:ext cx="5420680" cy="563562"/>
          </a:xfrm>
          <a:prstGeom prst="rect">
            <a:avLst/>
          </a:prstGeom>
          <a:noFill/>
          <a:ln>
            <a:noFill/>
          </a:ln>
        </p:spPr>
        <p:txBody>
          <a:bodyPr spcFirstLastPara="1" wrap="square" lIns="41784" tIns="20886" rIns="41784" bIns="20886" anchor="t" anchorCtr="0">
            <a:noAutofit/>
          </a:bodyPr>
          <a:lstStyle/>
          <a:p>
            <a:pPr marL="0" indent="0">
              <a:spcBef>
                <a:spcPts val="0"/>
              </a:spcBef>
            </a:pPr>
            <a:r>
              <a:rPr lang="nb-NO" sz="1400" dirty="0">
                <a:latin typeface="Cambria"/>
                <a:ea typeface="Cambria"/>
                <a:cs typeface="Cambria"/>
                <a:sym typeface="Cambria"/>
              </a:rPr>
              <a:t>Refleksjonsoppgave</a:t>
            </a:r>
          </a:p>
        </p:txBody>
      </p:sp>
      <p:sp>
        <p:nvSpPr>
          <p:cNvPr id="228" name="Brødtekst"/>
          <p:cNvSpPr txBox="1">
            <a:spLocks noGrp="1"/>
          </p:cNvSpPr>
          <p:nvPr>
            <p:ph type="body" idx="1"/>
          </p:nvPr>
        </p:nvSpPr>
        <p:spPr>
          <a:xfrm>
            <a:off x="702322" y="3098199"/>
            <a:ext cx="5453358" cy="4220184"/>
          </a:xfrm>
          <a:prstGeom prst="rect">
            <a:avLst/>
          </a:prstGeom>
          <a:noFill/>
          <a:ln>
            <a:noFill/>
          </a:ln>
        </p:spPr>
        <p:txBody>
          <a:bodyPr spcFirstLastPara="1" wrap="square" lIns="41784" tIns="20886" rIns="41784" bIns="20886" anchor="t" anchorCtr="0">
            <a:normAutofit/>
          </a:bodyPr>
          <a:lstStyle/>
          <a:p>
            <a:pPr marL="0" indent="0">
              <a:spcBef>
                <a:spcPts val="0"/>
              </a:spcBef>
            </a:pPr>
            <a:r>
              <a:rPr lang="nb-NO" sz="1200" dirty="0">
                <a:latin typeface="Cambria"/>
                <a:ea typeface="Cambria"/>
                <a:cs typeface="Cambria"/>
                <a:sym typeface="Cambria"/>
              </a:rPr>
              <a:t>Hovedavtalen lister opp en rekke saker hvor partene skal samarbeide. Det skjer gjennom informasjon, drøfting eller forhandling. Hovedavtalen åpner opp for at det også kan samarbeides om andre saker enn de som er nevnt i avtalen, bortsett fra forhandlingssaker. Dette betyr at det er en fordel at dere blir enige om hvilke saker dere skal samarbeide om. Det kan også være behov for å bli enige om detaljnivået for samarbeidet. </a:t>
            </a:r>
          </a:p>
          <a:p>
            <a:pPr marL="0" indent="0">
              <a:spcBef>
                <a:spcPts val="1000"/>
              </a:spcBef>
            </a:pPr>
            <a:r>
              <a:rPr lang="nb-NO" sz="1200" u="sng" dirty="0">
                <a:latin typeface="Cambria"/>
                <a:ea typeface="Cambria"/>
                <a:cs typeface="Cambria"/>
                <a:sym typeface="Cambria"/>
              </a:rPr>
              <a:t>Nåsituasjon</a:t>
            </a:r>
            <a:r>
              <a:rPr lang="nb-NO" sz="1200" dirty="0">
                <a:latin typeface="Cambria"/>
                <a:ea typeface="Cambria"/>
                <a:cs typeface="Cambria"/>
                <a:sym typeface="Cambria"/>
              </a:rPr>
              <a:t>: Hvilke saker har dere samarbeidet om det siste året? Er det noen av disse sakene som kunne vært håndtert på andre arenaer? Er det andre saker som dere i ettertid ser at det burde vært samarbeidet om?</a:t>
            </a:r>
          </a:p>
          <a:p>
            <a:pPr marL="0" indent="0">
              <a:spcBef>
                <a:spcPts val="1000"/>
              </a:spcBef>
            </a:pPr>
            <a:r>
              <a:rPr lang="nb-NO" sz="1200" u="sng" dirty="0">
                <a:latin typeface="Cambria"/>
                <a:ea typeface="Cambria"/>
                <a:cs typeface="Cambria"/>
                <a:sym typeface="Cambria"/>
              </a:rPr>
              <a:t>Fremtidsbilde</a:t>
            </a:r>
            <a:r>
              <a:rPr lang="nb-NO" sz="1200" dirty="0">
                <a:latin typeface="Cambria"/>
                <a:ea typeface="Cambria"/>
                <a:cs typeface="Cambria"/>
                <a:sym typeface="Cambria"/>
              </a:rPr>
              <a:t>: Hvordan ser det ideelle samarbeidet ut i deres virksomhet? Hvordan håndterer dere samarbeidet om saker som ikke er eksplisitt nevnt i hovedavtalen? Hva er en god balanse mellom detaljfokus og effektivitet i samarbeidet?</a:t>
            </a:r>
          </a:p>
        </p:txBody>
      </p:sp>
      <p:pic>
        <p:nvPicPr>
          <p:cNvPr id="6" name="Illustrasjon av mennesker">
            <a:extLst>
              <a:ext uri="{FF2B5EF4-FFF2-40B4-BE49-F238E27FC236}">
                <a16:creationId xmlns:a16="http://schemas.microsoft.com/office/drawing/2014/main" id="{92A72B41-FF8C-2DB2-9B79-2F8D92B8BBC0}"/>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14293" y="7067770"/>
            <a:ext cx="2540535" cy="2258989"/>
          </a:xfrm>
          <a:prstGeom prst="rect">
            <a:avLst/>
          </a:prstGeom>
          <a:noFill/>
          <a:ln>
            <a:noFill/>
          </a:ln>
        </p:spPr>
      </p:pic>
    </p:spTree>
    <p:extLst>
      <p:ext uri="{BB962C8B-B14F-4D97-AF65-F5344CB8AC3E}">
        <p14:creationId xmlns:p14="http://schemas.microsoft.com/office/powerpoint/2010/main" val="298177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8" name="Sidetall"/>
          <p:cNvSpPr txBox="1">
            <a:spLocks noGrp="1"/>
          </p:cNvSpPr>
          <p:nvPr>
            <p:ph type="sldNum" idx="12"/>
          </p:nvPr>
        </p:nvSpPr>
        <p:spPr>
          <a:prstGeom prst="rect">
            <a:avLst/>
          </a:prstGeom>
          <a:noFill/>
          <a:ln>
            <a:noFill/>
          </a:ln>
        </p:spPr>
        <p:txBody>
          <a:bodyPr spcFirstLastPara="1" wrap="square" lIns="41784" tIns="20886" rIns="41784" bIns="20886" anchor="ctr" anchorCtr="0">
            <a:noAutofit/>
          </a:bodyPr>
          <a:lstStyle/>
          <a:p>
            <a:fld id="{00000000-1234-1234-1234-123412341234}" type="slidenum">
              <a:rPr lang="no-NO"/>
              <a:pPr/>
              <a:t>2</a:t>
            </a:fld>
            <a:endParaRPr/>
          </a:p>
        </p:txBody>
      </p:sp>
      <p:sp>
        <p:nvSpPr>
          <p:cNvPr id="207" name="Overskrift"/>
          <p:cNvSpPr txBox="1">
            <a:spLocks noGrp="1"/>
          </p:cNvSpPr>
          <p:nvPr>
            <p:ph type="title"/>
          </p:nvPr>
        </p:nvSpPr>
        <p:spPr>
          <a:prstGeom prst="rect">
            <a:avLst/>
          </a:prstGeom>
          <a:noFill/>
          <a:ln>
            <a:noFill/>
          </a:ln>
        </p:spPr>
        <p:txBody>
          <a:bodyPr spcFirstLastPara="1" wrap="square" lIns="41784" tIns="20886" rIns="41784" bIns="20886" anchor="ctr" anchorCtr="0">
            <a:normAutofit/>
          </a:bodyPr>
          <a:lstStyle/>
          <a:p>
            <a:pPr>
              <a:buSzPts val="4000"/>
            </a:pPr>
            <a:r>
              <a:rPr lang="no-NO" dirty="0"/>
              <a:t>Introduksjon</a:t>
            </a:r>
            <a:endParaRPr strike="sngStrike" dirty="0"/>
          </a:p>
        </p:txBody>
      </p:sp>
      <p:sp>
        <p:nvSpPr>
          <p:cNvPr id="206" name="Brødtekst"/>
          <p:cNvSpPr txBox="1">
            <a:spLocks noGrp="1"/>
          </p:cNvSpPr>
          <p:nvPr>
            <p:ph type="body" idx="1"/>
          </p:nvPr>
        </p:nvSpPr>
        <p:spPr>
          <a:prstGeom prst="rect">
            <a:avLst/>
          </a:prstGeom>
          <a:noFill/>
          <a:ln>
            <a:noFill/>
          </a:ln>
        </p:spPr>
        <p:txBody>
          <a:bodyPr spcFirstLastPara="1" wrap="square" lIns="41784" tIns="20886" rIns="41784" bIns="20886" anchor="t" anchorCtr="0">
            <a:normAutofit/>
          </a:bodyPr>
          <a:lstStyle/>
          <a:p>
            <a:pPr marL="0" indent="0"/>
            <a:r>
              <a:rPr lang="nb-NO" sz="1200" dirty="0"/>
              <a:t>Statlige virksomheter er avhengige av </a:t>
            </a:r>
            <a:r>
              <a:rPr lang="nb-NO" sz="1200" b="1" dirty="0"/>
              <a:t>gode samarbeidsrelasjoner </a:t>
            </a:r>
            <a:r>
              <a:rPr lang="nb-NO" sz="1200" dirty="0"/>
              <a:t>mellom arbeidsgiver og tillitsvalgte. Dette innebærer blant annet en </a:t>
            </a:r>
            <a:r>
              <a:rPr lang="nb-NO" sz="1200" b="1" dirty="0"/>
              <a:t>felles forståelse </a:t>
            </a:r>
            <a:r>
              <a:rPr lang="nb-NO" sz="1200" dirty="0"/>
              <a:t>av reglene som gjelder for partssamarbeid og medbestemmelse, og hvordan partene skal samarbeide i virksomheten. I denne veilederen ser vi på partssamarbeid og medbestemmelse etter hovedavtalen i staten.  </a:t>
            </a:r>
          </a:p>
          <a:p>
            <a:pPr marL="0" indent="0">
              <a:spcBef>
                <a:spcPts val="1000"/>
              </a:spcBef>
            </a:pPr>
            <a:r>
              <a:rPr lang="nb-NO" sz="1200" dirty="0"/>
              <a:t>Vi håper at veilederen kan bidra til å øke kunnskapen om det viktige partssamarbeidet og hvordan medbestemmelse kan foregå i statlige virksomheter. Veilederen kan brukes av både ledere og tillitsvalgte, og andre som måtte ønske å lære mer om dette temaet.</a:t>
            </a:r>
          </a:p>
          <a:p>
            <a:pPr marL="0" indent="0">
              <a:spcBef>
                <a:spcPts val="1000"/>
              </a:spcBef>
            </a:pPr>
            <a:r>
              <a:rPr lang="nb-NO" sz="1200" dirty="0"/>
              <a:t>Veilederen kan for eksempel brukes på de regionale samarbeidskonferansene og den kan også benyttes i den enkelte virksomhet. Det er laget opplegg for gruppearbeid basert på veilederens refleksjonsoppgaver. For de som skal tilrettelegge for gruppearbeid, finnes et eget dokument med praktiske tips for hvordan dette kan gjennomføres. </a:t>
            </a:r>
          </a:p>
          <a:p>
            <a:pPr marL="0" indent="0">
              <a:spcBef>
                <a:spcPts val="1000"/>
              </a:spcBef>
            </a:pPr>
            <a:r>
              <a:rPr lang="nb-NO" sz="1200" dirty="0"/>
              <a:t>Begge dokumentene er tilgjengelige på Statens arbeidsgiverportal.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1" name="Sidetall"/>
          <p:cNvSpPr txBox="1">
            <a:spLocks noGrp="1"/>
          </p:cNvSpPr>
          <p:nvPr>
            <p:ph type="sldNum" idx="12"/>
          </p:nvPr>
        </p:nvSpPr>
        <p:spPr>
          <a:prstGeom prst="rect">
            <a:avLst/>
          </a:prstGeom>
          <a:noFill/>
          <a:ln>
            <a:noFill/>
          </a:ln>
        </p:spPr>
        <p:txBody>
          <a:bodyPr spcFirstLastPara="1" wrap="square" lIns="41784" tIns="20886" rIns="41784" bIns="20886" anchor="ctr" anchorCtr="0">
            <a:noAutofit/>
          </a:bodyPr>
          <a:lstStyle/>
          <a:p>
            <a:fld id="{00000000-1234-1234-1234-123412341234}" type="slidenum">
              <a:rPr lang="no-NO"/>
              <a:pPr/>
              <a:t>20</a:t>
            </a:fld>
            <a:endParaRPr/>
          </a:p>
        </p:txBody>
      </p:sp>
      <p:sp>
        <p:nvSpPr>
          <p:cNvPr id="3" name="Overskrift">
            <a:extLst>
              <a:ext uri="{FF2B5EF4-FFF2-40B4-BE49-F238E27FC236}">
                <a16:creationId xmlns:a16="http://schemas.microsoft.com/office/drawing/2014/main" id="{D42156C6-28B6-EEB6-9D28-8C463A181A22}"/>
              </a:ext>
            </a:extLst>
          </p:cNvPr>
          <p:cNvSpPr txBox="1">
            <a:spLocks noGrp="1"/>
          </p:cNvSpPr>
          <p:nvPr>
            <p:ph type="title" idx="4294967295"/>
          </p:nvPr>
        </p:nvSpPr>
        <p:spPr>
          <a:xfrm>
            <a:off x="471488" y="211050"/>
            <a:ext cx="6094412" cy="1497000"/>
          </a:xfrm>
          <a:prstGeom prst="rect">
            <a:avLst/>
          </a:prstGeom>
          <a:noFill/>
          <a:ln>
            <a:noFill/>
            <a:prstDash/>
          </a:ln>
          <a:effectLst/>
        </p:spPr>
        <p:txBody>
          <a:bodyPr rot="0" spcFirstLastPara="1" vertOverflow="overflow" horzOverflow="overflow" vert="horz" wrap="square" lIns="41784" tIns="20886" rIns="41784" bIns="20886"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ahoma"/>
              <a:buNone/>
              <a:defRPr sz="40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chemeClr val="dk1"/>
              </a:buClr>
              <a:buSzPts val="4000"/>
              <a:buFont typeface="Tahoma"/>
              <a:buNone/>
              <a:tabLst/>
              <a:defRPr/>
            </a:pPr>
            <a:r>
              <a:rPr kumimoji="0" lang="nb-NO" sz="4000" b="0" i="0" u="none" strike="noStrike" kern="0" cap="none" spc="0" normalizeH="0" baseline="0" noProof="0" dirty="0">
                <a:ln>
                  <a:noFill/>
                </a:ln>
                <a:solidFill>
                  <a:schemeClr val="dk1"/>
                </a:solidFill>
                <a:effectLst/>
                <a:uLnTx/>
                <a:uFillTx/>
                <a:latin typeface="Tahoma"/>
                <a:ea typeface="Tahoma"/>
                <a:cs typeface="Tahoma"/>
                <a:sym typeface="Tahoma"/>
              </a:rPr>
              <a:t>Balansen mellom styrings- rett og medbestemmelse</a:t>
            </a:r>
          </a:p>
        </p:txBody>
      </p:sp>
      <p:sp>
        <p:nvSpPr>
          <p:cNvPr id="2" name="Rosa boks">
            <a:extLst>
              <a:ext uri="{FF2B5EF4-FFF2-40B4-BE49-F238E27FC236}">
                <a16:creationId xmlns:a16="http://schemas.microsoft.com/office/drawing/2014/main" id="{B34CD1F0-EF04-AE57-5407-2BE50600311C}"/>
              </a:ext>
              <a:ext uri="{C183D7F6-B498-43B3-948B-1728B52AA6E4}">
                <adec:decorative xmlns:adec="http://schemas.microsoft.com/office/drawing/2017/decorative" val="1"/>
              </a:ext>
            </a:extLst>
          </p:cNvPr>
          <p:cNvSpPr/>
          <p:nvPr/>
        </p:nvSpPr>
        <p:spPr>
          <a:xfrm>
            <a:off x="471486" y="2308730"/>
            <a:ext cx="5914132" cy="5565868"/>
          </a:xfrm>
          <a:prstGeom prst="roundRect">
            <a:avLst>
              <a:gd name="adj" fmla="val 4956"/>
            </a:avLst>
          </a:prstGeom>
          <a:solidFill>
            <a:schemeClr val="lt1"/>
          </a:solidFill>
          <a:ln w="9525" cap="flat" cmpd="sng">
            <a:solidFill>
              <a:schemeClr val="lt1"/>
            </a:solidFill>
            <a:prstDash val="solid"/>
            <a:round/>
            <a:headEnd type="none" w="sm" len="sm"/>
            <a:tailEnd type="none" w="sm" len="sm"/>
          </a:ln>
        </p:spPr>
        <p:txBody>
          <a:bodyPr spcFirstLastPara="1" wrap="square" lIns="41784" tIns="41784" rIns="41784" bIns="41784" anchor="ctr" anchorCtr="0">
            <a:noAutofit/>
          </a:bodyPr>
          <a:lstStyle/>
          <a:p>
            <a:pPr algn="ctr">
              <a:buSzPts val="1400"/>
            </a:pPr>
            <a:endParaRPr sz="640">
              <a:latin typeface="Cambria"/>
              <a:ea typeface="Cambria"/>
              <a:cs typeface="Cambria"/>
              <a:sym typeface="Cambria"/>
            </a:endParaRPr>
          </a:p>
        </p:txBody>
      </p:sp>
      <p:sp>
        <p:nvSpPr>
          <p:cNvPr id="229" name="Underoverskrift"/>
          <p:cNvSpPr txBox="1">
            <a:spLocks noGrp="1"/>
          </p:cNvSpPr>
          <p:nvPr>
            <p:ph type="body" idx="2"/>
          </p:nvPr>
        </p:nvSpPr>
        <p:spPr>
          <a:xfrm>
            <a:off x="702321" y="2609944"/>
            <a:ext cx="5420680" cy="563562"/>
          </a:xfrm>
          <a:prstGeom prst="rect">
            <a:avLst/>
          </a:prstGeom>
          <a:noFill/>
          <a:ln>
            <a:noFill/>
          </a:ln>
        </p:spPr>
        <p:txBody>
          <a:bodyPr spcFirstLastPara="1" wrap="square" lIns="41784" tIns="20886" rIns="41784" bIns="20886" anchor="t" anchorCtr="0">
            <a:noAutofit/>
          </a:bodyPr>
          <a:lstStyle/>
          <a:p>
            <a:pPr marL="0" indent="0">
              <a:spcBef>
                <a:spcPts val="0"/>
              </a:spcBef>
            </a:pPr>
            <a:r>
              <a:rPr lang="nb-NO" sz="1400" dirty="0">
                <a:latin typeface="Cambria"/>
                <a:ea typeface="Cambria"/>
                <a:cs typeface="Cambria"/>
                <a:sym typeface="Cambria"/>
              </a:rPr>
              <a:t>Refleksjonsoppgave</a:t>
            </a:r>
          </a:p>
        </p:txBody>
      </p:sp>
      <p:sp>
        <p:nvSpPr>
          <p:cNvPr id="228" name="Brødtekst"/>
          <p:cNvSpPr txBox="1">
            <a:spLocks noGrp="1"/>
          </p:cNvSpPr>
          <p:nvPr>
            <p:ph type="body" idx="1"/>
          </p:nvPr>
        </p:nvSpPr>
        <p:spPr>
          <a:xfrm>
            <a:off x="702322" y="3098199"/>
            <a:ext cx="5453358" cy="4220184"/>
          </a:xfrm>
          <a:prstGeom prst="rect">
            <a:avLst/>
          </a:prstGeom>
          <a:noFill/>
          <a:ln>
            <a:noFill/>
          </a:ln>
        </p:spPr>
        <p:txBody>
          <a:bodyPr spcFirstLastPara="1" wrap="square" lIns="41784" tIns="20886" rIns="41784" bIns="20886" anchor="t" anchorCtr="0">
            <a:normAutofit/>
          </a:bodyPr>
          <a:lstStyle/>
          <a:p>
            <a:pPr marL="0" indent="0">
              <a:spcBef>
                <a:spcPts val="0"/>
              </a:spcBef>
            </a:pPr>
            <a:r>
              <a:rPr lang="nb-NO" sz="1200" dirty="0">
                <a:latin typeface="Cambria"/>
                <a:ea typeface="Cambria"/>
                <a:cs typeface="Cambria"/>
                <a:sym typeface="Cambria"/>
              </a:rPr>
              <a:t>Hovedavtalen gir arbeidstakere, via tillitsvalgte, rett til medbestemmelse på egen arbeidssituasjon. Samtidig har arbeidsgiver rett til å organisere, lede, kontrollere og fordele arbeidet gjennom styringsretten. Det kan være ulike oppfatninger om hva som er en god balanse mellom styringsrett og medbestemmelse.</a:t>
            </a:r>
          </a:p>
          <a:p>
            <a:pPr marL="0" indent="0">
              <a:spcBef>
                <a:spcPts val="1000"/>
              </a:spcBef>
            </a:pPr>
            <a:r>
              <a:rPr lang="nb-NO" sz="1200" u="sng" dirty="0">
                <a:latin typeface="Cambria"/>
                <a:ea typeface="Cambria"/>
                <a:cs typeface="Cambria"/>
                <a:sym typeface="Cambria"/>
              </a:rPr>
              <a:t>Nåsituasjon</a:t>
            </a:r>
            <a:r>
              <a:rPr lang="nb-NO" sz="1200" dirty="0">
                <a:latin typeface="Cambria"/>
                <a:ea typeface="Cambria"/>
                <a:cs typeface="Cambria"/>
                <a:sym typeface="Cambria"/>
              </a:rPr>
              <a:t>: Har det vært tilfeller hvor dere ikke har vært enige om balansen mellom styringsrett og medbestemmelse? Hva tror dere er årsakene til denne uenigheten, og kunne den vært unngått?</a:t>
            </a:r>
          </a:p>
          <a:p>
            <a:pPr marL="0" indent="0">
              <a:spcBef>
                <a:spcPts val="1000"/>
              </a:spcBef>
            </a:pPr>
            <a:r>
              <a:rPr lang="nb-NO" sz="1200" u="sng" dirty="0">
                <a:latin typeface="Cambria"/>
                <a:ea typeface="Cambria"/>
                <a:cs typeface="Cambria"/>
                <a:sym typeface="Cambria"/>
              </a:rPr>
              <a:t>Fremtidsbilde</a:t>
            </a:r>
            <a:r>
              <a:rPr lang="nb-NO" sz="1200" dirty="0">
                <a:latin typeface="Cambria"/>
                <a:ea typeface="Cambria"/>
                <a:cs typeface="Cambria"/>
                <a:sym typeface="Cambria"/>
              </a:rPr>
              <a:t>: Hvordan kan dere tidlig identifisere saker der det oppstår uenighet om balansen mellom styringsrett og medbestemmelse? Hvordan kan dere legge til rette for et mest mulig konstruktivt samarbeid dersom balansen mellom styringsrett og medbestemmelse er uklar? </a:t>
            </a:r>
          </a:p>
        </p:txBody>
      </p:sp>
      <p:pic>
        <p:nvPicPr>
          <p:cNvPr id="6" name="Illustrasjon av mennesker">
            <a:extLst>
              <a:ext uri="{FF2B5EF4-FFF2-40B4-BE49-F238E27FC236}">
                <a16:creationId xmlns:a16="http://schemas.microsoft.com/office/drawing/2014/main" id="{92A72B41-FF8C-2DB2-9B79-2F8D92B8BBC0}"/>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14293" y="7067770"/>
            <a:ext cx="2540535" cy="2258989"/>
          </a:xfrm>
          <a:prstGeom prst="rect">
            <a:avLst/>
          </a:prstGeom>
          <a:noFill/>
          <a:ln>
            <a:noFill/>
          </a:ln>
        </p:spPr>
      </p:pic>
    </p:spTree>
    <p:extLst>
      <p:ext uri="{BB962C8B-B14F-4D97-AF65-F5344CB8AC3E}">
        <p14:creationId xmlns:p14="http://schemas.microsoft.com/office/powerpoint/2010/main" val="1018311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1" name="Sidetall"/>
          <p:cNvSpPr txBox="1">
            <a:spLocks noGrp="1"/>
          </p:cNvSpPr>
          <p:nvPr>
            <p:ph type="sldNum" idx="12"/>
          </p:nvPr>
        </p:nvSpPr>
        <p:spPr>
          <a:prstGeom prst="rect">
            <a:avLst/>
          </a:prstGeom>
          <a:noFill/>
          <a:ln>
            <a:noFill/>
          </a:ln>
        </p:spPr>
        <p:txBody>
          <a:bodyPr spcFirstLastPara="1" wrap="square" lIns="41784" tIns="20886" rIns="41784" bIns="20886" anchor="ctr" anchorCtr="0">
            <a:noAutofit/>
          </a:bodyPr>
          <a:lstStyle/>
          <a:p>
            <a:fld id="{00000000-1234-1234-1234-123412341234}" type="slidenum">
              <a:rPr lang="no-NO"/>
              <a:pPr/>
              <a:t>21</a:t>
            </a:fld>
            <a:endParaRPr/>
          </a:p>
        </p:txBody>
      </p:sp>
      <p:sp>
        <p:nvSpPr>
          <p:cNvPr id="3" name="Overskrift">
            <a:extLst>
              <a:ext uri="{FF2B5EF4-FFF2-40B4-BE49-F238E27FC236}">
                <a16:creationId xmlns:a16="http://schemas.microsoft.com/office/drawing/2014/main" id="{DBDF4108-D849-9A30-D43E-2D3BEE0AAD11}"/>
              </a:ext>
            </a:extLst>
          </p:cNvPr>
          <p:cNvSpPr txBox="1">
            <a:spLocks noGrp="1"/>
          </p:cNvSpPr>
          <p:nvPr>
            <p:ph type="title" idx="4294967295"/>
          </p:nvPr>
        </p:nvSpPr>
        <p:spPr>
          <a:xfrm>
            <a:off x="471488" y="211050"/>
            <a:ext cx="5915025" cy="1497000"/>
          </a:xfrm>
          <a:prstGeom prst="rect">
            <a:avLst/>
          </a:prstGeom>
          <a:noFill/>
          <a:ln>
            <a:noFill/>
            <a:prstDash/>
          </a:ln>
          <a:effectLst/>
        </p:spPr>
        <p:txBody>
          <a:bodyPr rot="0" spcFirstLastPara="1" vertOverflow="overflow" horzOverflow="overflow" vert="horz" wrap="square" lIns="41784" tIns="20886" rIns="41784" bIns="20886"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ahoma"/>
              <a:buNone/>
              <a:defRPr sz="40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chemeClr val="dk1"/>
              </a:buClr>
              <a:buSzPts val="4000"/>
              <a:buFont typeface="Tahoma"/>
              <a:buNone/>
              <a:tabLst/>
              <a:defRPr/>
            </a:pPr>
            <a:r>
              <a:rPr kumimoji="0" lang="nb-NO" sz="4000" b="0" i="0" u="none" strike="noStrike" kern="0" cap="none" spc="0" normalizeH="0" baseline="0" noProof="0" dirty="0">
                <a:ln>
                  <a:noFill/>
                </a:ln>
                <a:solidFill>
                  <a:schemeClr val="dk1"/>
                </a:solidFill>
                <a:effectLst/>
                <a:uLnTx/>
                <a:uFillTx/>
                <a:latin typeface="Tahoma"/>
                <a:ea typeface="Tahoma"/>
                <a:cs typeface="Tahoma"/>
                <a:sym typeface="Tahoma"/>
              </a:rPr>
              <a:t>Rolleforståelse</a:t>
            </a:r>
          </a:p>
        </p:txBody>
      </p:sp>
      <p:sp>
        <p:nvSpPr>
          <p:cNvPr id="2" name="Rosa boks">
            <a:extLst>
              <a:ext uri="{FF2B5EF4-FFF2-40B4-BE49-F238E27FC236}">
                <a16:creationId xmlns:a16="http://schemas.microsoft.com/office/drawing/2014/main" id="{B34CD1F0-EF04-AE57-5407-2BE50600311C}"/>
              </a:ext>
              <a:ext uri="{C183D7F6-B498-43B3-948B-1728B52AA6E4}">
                <adec:decorative xmlns:adec="http://schemas.microsoft.com/office/drawing/2017/decorative" val="1"/>
              </a:ext>
            </a:extLst>
          </p:cNvPr>
          <p:cNvSpPr/>
          <p:nvPr/>
        </p:nvSpPr>
        <p:spPr>
          <a:xfrm>
            <a:off x="471486" y="2308730"/>
            <a:ext cx="5914132" cy="5565868"/>
          </a:xfrm>
          <a:prstGeom prst="roundRect">
            <a:avLst>
              <a:gd name="adj" fmla="val 4956"/>
            </a:avLst>
          </a:prstGeom>
          <a:solidFill>
            <a:schemeClr val="lt1"/>
          </a:solidFill>
          <a:ln w="9525" cap="flat" cmpd="sng">
            <a:solidFill>
              <a:schemeClr val="lt1"/>
            </a:solidFill>
            <a:prstDash val="solid"/>
            <a:round/>
            <a:headEnd type="none" w="sm" len="sm"/>
            <a:tailEnd type="none" w="sm" len="sm"/>
          </a:ln>
        </p:spPr>
        <p:txBody>
          <a:bodyPr spcFirstLastPara="1" wrap="square" lIns="41784" tIns="41784" rIns="41784" bIns="41784" anchor="ctr" anchorCtr="0">
            <a:noAutofit/>
          </a:bodyPr>
          <a:lstStyle/>
          <a:p>
            <a:pPr algn="ctr">
              <a:buSzPts val="1400"/>
            </a:pPr>
            <a:endParaRPr sz="640">
              <a:latin typeface="Cambria"/>
              <a:ea typeface="Cambria"/>
              <a:cs typeface="Cambria"/>
              <a:sym typeface="Cambria"/>
            </a:endParaRPr>
          </a:p>
        </p:txBody>
      </p:sp>
      <p:sp>
        <p:nvSpPr>
          <p:cNvPr id="13" name="Underoverskrift">
            <a:extLst>
              <a:ext uri="{FF2B5EF4-FFF2-40B4-BE49-F238E27FC236}">
                <a16:creationId xmlns:a16="http://schemas.microsoft.com/office/drawing/2014/main" id="{F0A0BC15-1F7D-D5FF-3100-8B240612615F}"/>
              </a:ext>
            </a:extLst>
          </p:cNvPr>
          <p:cNvSpPr txBox="1">
            <a:spLocks noGrp="1"/>
          </p:cNvSpPr>
          <p:nvPr>
            <p:ph type="body" idx="2"/>
          </p:nvPr>
        </p:nvSpPr>
        <p:spPr>
          <a:xfrm>
            <a:off x="702321" y="2609944"/>
            <a:ext cx="5420680" cy="563562"/>
          </a:xfrm>
          <a:prstGeom prst="rect">
            <a:avLst/>
          </a:prstGeom>
          <a:noFill/>
          <a:ln>
            <a:noFill/>
          </a:ln>
        </p:spPr>
        <p:txBody>
          <a:bodyPr spcFirstLastPara="1" wrap="square" lIns="41784" tIns="20886" rIns="41784" bIns="20886" anchor="t" anchorCtr="0">
            <a:noAutofit/>
          </a:bodyPr>
          <a:lstStyle/>
          <a:p>
            <a:pPr marL="0" indent="0">
              <a:spcBef>
                <a:spcPts val="0"/>
              </a:spcBef>
            </a:pPr>
            <a:r>
              <a:rPr lang="nb-NO" sz="1400" dirty="0">
                <a:latin typeface="Cambria"/>
                <a:ea typeface="Cambria"/>
                <a:cs typeface="Cambria"/>
                <a:sym typeface="Cambria"/>
              </a:rPr>
              <a:t>Refleksjonsoppgave</a:t>
            </a:r>
          </a:p>
        </p:txBody>
      </p:sp>
      <p:sp>
        <p:nvSpPr>
          <p:cNvPr id="12" name="Brødtekst">
            <a:extLst>
              <a:ext uri="{FF2B5EF4-FFF2-40B4-BE49-F238E27FC236}">
                <a16:creationId xmlns:a16="http://schemas.microsoft.com/office/drawing/2014/main" id="{459235E7-1198-7613-6290-F8CCD06F30E0}"/>
              </a:ext>
            </a:extLst>
          </p:cNvPr>
          <p:cNvSpPr txBox="1">
            <a:spLocks noGrp="1"/>
          </p:cNvSpPr>
          <p:nvPr>
            <p:ph type="body" idx="1"/>
          </p:nvPr>
        </p:nvSpPr>
        <p:spPr>
          <a:xfrm>
            <a:off x="702322" y="3098199"/>
            <a:ext cx="5453358" cy="4220184"/>
          </a:xfrm>
          <a:prstGeom prst="rect">
            <a:avLst/>
          </a:prstGeom>
          <a:noFill/>
          <a:ln>
            <a:noFill/>
          </a:ln>
        </p:spPr>
        <p:txBody>
          <a:bodyPr spcFirstLastPara="1" wrap="square" lIns="41784" tIns="20886" rIns="41784" bIns="20886" anchor="t" anchorCtr="0">
            <a:normAutofit/>
          </a:bodyPr>
          <a:lstStyle/>
          <a:p>
            <a:pPr marL="0" indent="0">
              <a:spcBef>
                <a:spcPts val="0"/>
              </a:spcBef>
            </a:pPr>
            <a:r>
              <a:rPr lang="nb-NO" sz="1200" dirty="0">
                <a:latin typeface="Cambria"/>
                <a:ea typeface="Cambria"/>
                <a:cs typeface="Cambria"/>
                <a:sym typeface="Cambria"/>
              </a:rPr>
              <a:t>Arbeidsgiver og tillitsvalgte har ulike roller og ulikt ansvar i partssamarbeidet. For virksomhetslederen, som har resultatansvaret for virksomheten, kan effektivitet og behovet for strategiske beslutninger stå sterkt. For tillitsvalgte kan hensynet til medlemmenes interesser stå sterkt. Begge parter har en felles interesse i at virksomhetens samfunnsoppdrag blir løst på best mulig måte. </a:t>
            </a:r>
          </a:p>
          <a:p>
            <a:pPr marL="0" indent="0">
              <a:spcBef>
                <a:spcPts val="1000"/>
              </a:spcBef>
            </a:pPr>
            <a:r>
              <a:rPr lang="nb-NO" sz="1200" u="sng" dirty="0">
                <a:latin typeface="Cambria"/>
                <a:ea typeface="Cambria"/>
                <a:cs typeface="Cambria"/>
                <a:sym typeface="Cambria"/>
              </a:rPr>
              <a:t>Nåsituasjon</a:t>
            </a:r>
            <a:r>
              <a:rPr lang="nb-NO" sz="1200" dirty="0">
                <a:latin typeface="Cambria"/>
                <a:ea typeface="Cambria"/>
                <a:cs typeface="Cambria"/>
                <a:sym typeface="Cambria"/>
              </a:rPr>
              <a:t>: Har dere eksempler på uenighet mellom partene som skyldes manglende forståelse for at rollene til arbeidsgiver og tillitsvalgte er ulike? </a:t>
            </a:r>
          </a:p>
          <a:p>
            <a:pPr marL="0" indent="0">
              <a:spcBef>
                <a:spcPts val="1000"/>
              </a:spcBef>
            </a:pPr>
            <a:r>
              <a:rPr lang="nb-NO" sz="1200" u="sng" dirty="0">
                <a:latin typeface="Cambria"/>
                <a:ea typeface="Cambria"/>
                <a:cs typeface="Cambria"/>
                <a:sym typeface="Cambria"/>
              </a:rPr>
              <a:t>Fremtidsbilde</a:t>
            </a:r>
            <a:r>
              <a:rPr lang="nb-NO" sz="1200" dirty="0">
                <a:latin typeface="Cambria"/>
                <a:ea typeface="Cambria"/>
                <a:cs typeface="Cambria"/>
                <a:sym typeface="Cambria"/>
              </a:rPr>
              <a:t>: Hvordan kan dere sikre at begge parter har en god forståelse for hverandres roller? Hvordan kan dere identifisere og håndtere uenigheter som beror på manglende rolleforståelse?</a:t>
            </a:r>
          </a:p>
        </p:txBody>
      </p:sp>
      <p:pic>
        <p:nvPicPr>
          <p:cNvPr id="6" name="Illustrasjon av mennesker">
            <a:extLst>
              <a:ext uri="{FF2B5EF4-FFF2-40B4-BE49-F238E27FC236}">
                <a16:creationId xmlns:a16="http://schemas.microsoft.com/office/drawing/2014/main" id="{92A72B41-FF8C-2DB2-9B79-2F8D92B8BBC0}"/>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14293" y="7067770"/>
            <a:ext cx="2540535" cy="2258989"/>
          </a:xfrm>
          <a:prstGeom prst="rect">
            <a:avLst/>
          </a:prstGeom>
          <a:noFill/>
          <a:ln>
            <a:noFill/>
          </a:ln>
        </p:spPr>
      </p:pic>
    </p:spTree>
    <p:extLst>
      <p:ext uri="{BB962C8B-B14F-4D97-AF65-F5344CB8AC3E}">
        <p14:creationId xmlns:p14="http://schemas.microsoft.com/office/powerpoint/2010/main" val="1278615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1" name="Sidetall"/>
          <p:cNvSpPr txBox="1">
            <a:spLocks noGrp="1"/>
          </p:cNvSpPr>
          <p:nvPr>
            <p:ph type="sldNum" idx="12"/>
          </p:nvPr>
        </p:nvSpPr>
        <p:spPr>
          <a:prstGeom prst="rect">
            <a:avLst/>
          </a:prstGeom>
          <a:noFill/>
          <a:ln>
            <a:noFill/>
          </a:ln>
        </p:spPr>
        <p:txBody>
          <a:bodyPr spcFirstLastPara="1" wrap="square" lIns="41784" tIns="20886" rIns="41784" bIns="20886" anchor="ctr" anchorCtr="0">
            <a:noAutofit/>
          </a:bodyPr>
          <a:lstStyle/>
          <a:p>
            <a:fld id="{00000000-1234-1234-1234-123412341234}" type="slidenum">
              <a:rPr lang="no-NO"/>
              <a:pPr/>
              <a:t>22</a:t>
            </a:fld>
            <a:endParaRPr/>
          </a:p>
        </p:txBody>
      </p:sp>
      <p:sp>
        <p:nvSpPr>
          <p:cNvPr id="230" name="Overskrift"/>
          <p:cNvSpPr txBox="1">
            <a:spLocks noGrp="1"/>
          </p:cNvSpPr>
          <p:nvPr>
            <p:ph type="title"/>
          </p:nvPr>
        </p:nvSpPr>
        <p:spPr>
          <a:prstGeom prst="rect">
            <a:avLst/>
          </a:prstGeom>
          <a:noFill/>
          <a:ln>
            <a:noFill/>
          </a:ln>
        </p:spPr>
        <p:txBody>
          <a:bodyPr spcFirstLastPara="1" wrap="square" lIns="41784" tIns="20886" rIns="41784" bIns="20886" anchor="ctr" anchorCtr="0">
            <a:normAutofit/>
          </a:bodyPr>
          <a:lstStyle/>
          <a:p>
            <a:pPr>
              <a:buSzPts val="4000"/>
            </a:pPr>
            <a:r>
              <a:rPr lang="nb-NO" dirty="0">
                <a:latin typeface="Tahoma"/>
                <a:ea typeface="Tahoma"/>
                <a:cs typeface="Tahoma"/>
                <a:sym typeface="Tahoma"/>
              </a:rPr>
              <a:t>Evaluering og utvikling av partssamarbeidet</a:t>
            </a:r>
          </a:p>
        </p:txBody>
      </p:sp>
      <p:sp>
        <p:nvSpPr>
          <p:cNvPr id="2" name="Rosa boks">
            <a:extLst>
              <a:ext uri="{FF2B5EF4-FFF2-40B4-BE49-F238E27FC236}">
                <a16:creationId xmlns:a16="http://schemas.microsoft.com/office/drawing/2014/main" id="{B34CD1F0-EF04-AE57-5407-2BE50600311C}"/>
              </a:ext>
              <a:ext uri="{C183D7F6-B498-43B3-948B-1728B52AA6E4}">
                <adec:decorative xmlns:adec="http://schemas.microsoft.com/office/drawing/2017/decorative" val="1"/>
              </a:ext>
            </a:extLst>
          </p:cNvPr>
          <p:cNvSpPr/>
          <p:nvPr/>
        </p:nvSpPr>
        <p:spPr>
          <a:xfrm>
            <a:off x="471486" y="2308730"/>
            <a:ext cx="5914132" cy="5565868"/>
          </a:xfrm>
          <a:prstGeom prst="roundRect">
            <a:avLst>
              <a:gd name="adj" fmla="val 4956"/>
            </a:avLst>
          </a:prstGeom>
          <a:solidFill>
            <a:schemeClr val="lt1"/>
          </a:solidFill>
          <a:ln w="9525" cap="flat" cmpd="sng">
            <a:solidFill>
              <a:schemeClr val="lt1"/>
            </a:solidFill>
            <a:prstDash val="solid"/>
            <a:round/>
            <a:headEnd type="none" w="sm" len="sm"/>
            <a:tailEnd type="none" w="sm" len="sm"/>
          </a:ln>
        </p:spPr>
        <p:txBody>
          <a:bodyPr spcFirstLastPara="1" wrap="square" lIns="41784" tIns="41784" rIns="41784" bIns="41784" anchor="ctr" anchorCtr="0">
            <a:noAutofit/>
          </a:bodyPr>
          <a:lstStyle/>
          <a:p>
            <a:pPr algn="ctr">
              <a:buSzPts val="1400"/>
            </a:pPr>
            <a:endParaRPr sz="640">
              <a:latin typeface="Cambria"/>
              <a:ea typeface="Cambria"/>
              <a:cs typeface="Cambria"/>
              <a:sym typeface="Cambria"/>
            </a:endParaRPr>
          </a:p>
        </p:txBody>
      </p:sp>
      <p:sp>
        <p:nvSpPr>
          <p:cNvPr id="229" name="Underoverskrift"/>
          <p:cNvSpPr txBox="1">
            <a:spLocks noGrp="1"/>
          </p:cNvSpPr>
          <p:nvPr>
            <p:ph type="body" idx="2"/>
          </p:nvPr>
        </p:nvSpPr>
        <p:spPr>
          <a:xfrm>
            <a:off x="702321" y="2609944"/>
            <a:ext cx="5420680" cy="563562"/>
          </a:xfrm>
          <a:prstGeom prst="rect">
            <a:avLst/>
          </a:prstGeom>
          <a:noFill/>
          <a:ln>
            <a:noFill/>
          </a:ln>
        </p:spPr>
        <p:txBody>
          <a:bodyPr spcFirstLastPara="1" wrap="square" lIns="41784" tIns="20886" rIns="41784" bIns="20886" anchor="t" anchorCtr="0">
            <a:noAutofit/>
          </a:bodyPr>
          <a:lstStyle/>
          <a:p>
            <a:pPr marL="0" indent="0">
              <a:spcBef>
                <a:spcPts val="0"/>
              </a:spcBef>
            </a:pPr>
            <a:r>
              <a:rPr lang="nb-NO" sz="1400" dirty="0">
                <a:latin typeface="Cambria"/>
                <a:ea typeface="Cambria"/>
                <a:cs typeface="Cambria"/>
                <a:sym typeface="Cambria"/>
              </a:rPr>
              <a:t>Refleksjonsoppgave</a:t>
            </a:r>
          </a:p>
        </p:txBody>
      </p:sp>
      <p:sp>
        <p:nvSpPr>
          <p:cNvPr id="228" name="Brødtekst"/>
          <p:cNvSpPr txBox="1">
            <a:spLocks noGrp="1"/>
          </p:cNvSpPr>
          <p:nvPr>
            <p:ph type="body" idx="1"/>
          </p:nvPr>
        </p:nvSpPr>
        <p:spPr>
          <a:xfrm>
            <a:off x="702322" y="3098199"/>
            <a:ext cx="5453358" cy="4220184"/>
          </a:xfrm>
          <a:prstGeom prst="rect">
            <a:avLst/>
          </a:prstGeom>
          <a:noFill/>
          <a:ln>
            <a:noFill/>
          </a:ln>
        </p:spPr>
        <p:txBody>
          <a:bodyPr spcFirstLastPara="1" wrap="square" lIns="41784" tIns="20886" rIns="41784" bIns="20886" anchor="t" anchorCtr="0">
            <a:normAutofit/>
          </a:bodyPr>
          <a:lstStyle/>
          <a:p>
            <a:pPr marL="0" indent="0">
              <a:spcBef>
                <a:spcPts val="0"/>
              </a:spcBef>
            </a:pPr>
            <a:r>
              <a:rPr lang="nb-NO" sz="1200" dirty="0">
                <a:latin typeface="Cambria"/>
                <a:ea typeface="Cambria"/>
                <a:cs typeface="Cambria"/>
                <a:sym typeface="Cambria"/>
              </a:rPr>
              <a:t>Det skal gjennomføres minst ett årlig evalueringsmøte mellom partene i virksomheten. I møtet bør dere identifisere tiltak for å bevare og forbedre partssamarbeidet fremover. I disse møtene kan man blant annet komme inn på følgende temaer:</a:t>
            </a:r>
          </a:p>
          <a:p>
            <a:pPr marL="0" indent="0">
              <a:spcBef>
                <a:spcPts val="1000"/>
              </a:spcBef>
            </a:pPr>
            <a:r>
              <a:rPr lang="nb-NO" sz="1200" u="sng" dirty="0">
                <a:latin typeface="Cambria"/>
                <a:ea typeface="Cambria"/>
                <a:cs typeface="Cambria"/>
                <a:sym typeface="Cambria"/>
              </a:rPr>
              <a:t>Nåsituasjon</a:t>
            </a:r>
            <a:r>
              <a:rPr lang="nb-NO" sz="1200" dirty="0">
                <a:latin typeface="Cambria"/>
                <a:ea typeface="Cambria"/>
                <a:cs typeface="Cambria"/>
                <a:sym typeface="Cambria"/>
              </a:rPr>
              <a:t>: Har dere god kjennskap til lov- og avtaleverk? Har dere faste møter? Mottar dere møtepapirer i tilstrekkelig tid i forkant? Har dere avklart fullmakter og hvem som skal delta på møtene?</a:t>
            </a:r>
          </a:p>
          <a:p>
            <a:pPr marL="0" indent="0">
              <a:spcBef>
                <a:spcPts val="1000"/>
              </a:spcBef>
            </a:pPr>
            <a:r>
              <a:rPr lang="nb-NO" sz="1200" u="sng" dirty="0">
                <a:latin typeface="Cambria"/>
                <a:ea typeface="Cambria"/>
                <a:cs typeface="Cambria"/>
                <a:sym typeface="Cambria"/>
              </a:rPr>
              <a:t>Fremtidsbilde</a:t>
            </a:r>
            <a:r>
              <a:rPr lang="nb-NO" sz="1200" dirty="0">
                <a:latin typeface="Cambria"/>
                <a:ea typeface="Cambria"/>
                <a:cs typeface="Cambria"/>
                <a:sym typeface="Cambria"/>
              </a:rPr>
              <a:t>: Hvilke mål har dere for samarbeidet? Hvilke forventninger har dere til egen rolle og den andre partens rolle? Hva er de viktigste sakene dere skal samarbeide om? Hvilke samarbeidsarenaer ønsker dere å ha? Hvordan skal samarbeidet være på disse arenaene?</a:t>
            </a:r>
          </a:p>
        </p:txBody>
      </p:sp>
      <p:pic>
        <p:nvPicPr>
          <p:cNvPr id="6" name="Illustrasjon av mennesker">
            <a:extLst>
              <a:ext uri="{FF2B5EF4-FFF2-40B4-BE49-F238E27FC236}">
                <a16:creationId xmlns:a16="http://schemas.microsoft.com/office/drawing/2014/main" id="{92A72B41-FF8C-2DB2-9B79-2F8D92B8BBC0}"/>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14293" y="7067770"/>
            <a:ext cx="2540535" cy="2258989"/>
          </a:xfrm>
          <a:prstGeom prst="rect">
            <a:avLst/>
          </a:prstGeom>
          <a:noFill/>
          <a:ln>
            <a:noFill/>
          </a:ln>
        </p:spPr>
      </p:pic>
    </p:spTree>
    <p:extLst>
      <p:ext uri="{BB962C8B-B14F-4D97-AF65-F5344CB8AC3E}">
        <p14:creationId xmlns:p14="http://schemas.microsoft.com/office/powerpoint/2010/main" val="2723169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detall">
            <a:extLst>
              <a:ext uri="{FF2B5EF4-FFF2-40B4-BE49-F238E27FC236}">
                <a16:creationId xmlns:a16="http://schemas.microsoft.com/office/drawing/2014/main" id="{CB3779AE-4C61-7483-E4EA-43DA78377AC2}"/>
              </a:ext>
            </a:extLst>
          </p:cNvPr>
          <p:cNvSpPr>
            <a:spLocks noGrp="1"/>
          </p:cNvSpPr>
          <p:nvPr>
            <p:ph type="sldNum" idx="12"/>
          </p:nvPr>
        </p:nvSpPr>
        <p:spPr/>
        <p:txBody>
          <a:bodyPr/>
          <a:lstStyle/>
          <a:p>
            <a:fld id="{00000000-1234-1234-1234-123412341234}" type="slidenum">
              <a:rPr lang="no-NO" smtClean="0"/>
              <a:pPr/>
              <a:t>23</a:t>
            </a:fld>
            <a:endParaRPr lang="no-NO"/>
          </a:p>
        </p:txBody>
      </p:sp>
      <p:sp>
        <p:nvSpPr>
          <p:cNvPr id="5" name="Overskrift">
            <a:extLst>
              <a:ext uri="{FF2B5EF4-FFF2-40B4-BE49-F238E27FC236}">
                <a16:creationId xmlns:a16="http://schemas.microsoft.com/office/drawing/2014/main" id="{7CD458B1-F31F-AB2B-D709-C37463C5758C}"/>
              </a:ext>
            </a:extLst>
          </p:cNvPr>
          <p:cNvSpPr txBox="1">
            <a:spLocks noGrp="1"/>
          </p:cNvSpPr>
          <p:nvPr>
            <p:ph type="title" idx="4294967295"/>
          </p:nvPr>
        </p:nvSpPr>
        <p:spPr>
          <a:xfrm>
            <a:off x="471488" y="211050"/>
            <a:ext cx="5915025" cy="1497000"/>
          </a:xfrm>
          <a:prstGeom prst="rect">
            <a:avLst/>
          </a:prstGeom>
          <a:noFill/>
          <a:ln>
            <a:noFill/>
            <a:prstDash/>
          </a:ln>
          <a:effectLst/>
        </p:spPr>
        <p:txBody>
          <a:bodyPr rot="0" spcFirstLastPara="1" vertOverflow="overflow" horzOverflow="overflow" vert="horz" wrap="square" lIns="41784" tIns="20886" rIns="41784" bIns="20886"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ahoma"/>
              <a:buNone/>
              <a:defRPr sz="40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chemeClr val="dk1"/>
              </a:buClr>
              <a:buSzPts val="4000"/>
              <a:buFont typeface="Tahoma"/>
              <a:buNone/>
              <a:tabLst/>
              <a:defRPr/>
            </a:pPr>
            <a:r>
              <a:rPr kumimoji="0" lang="nb-NO" sz="4000" b="0" i="0" u="none" strike="noStrike" kern="0" cap="none" spc="0" normalizeH="0" baseline="0" noProof="0" dirty="0">
                <a:ln>
                  <a:noFill/>
                </a:ln>
                <a:solidFill>
                  <a:schemeClr val="dk1"/>
                </a:solidFill>
                <a:effectLst/>
                <a:uLnTx/>
                <a:uFillTx/>
                <a:latin typeface="Tahoma"/>
                <a:ea typeface="Tahoma"/>
                <a:cs typeface="Tahoma"/>
                <a:sym typeface="Tahoma"/>
              </a:rPr>
              <a:t>Kilder og lenker</a:t>
            </a:r>
          </a:p>
        </p:txBody>
      </p:sp>
      <p:sp>
        <p:nvSpPr>
          <p:cNvPr id="2" name="Brødtekst">
            <a:extLst>
              <a:ext uri="{FF2B5EF4-FFF2-40B4-BE49-F238E27FC236}">
                <a16:creationId xmlns:a16="http://schemas.microsoft.com/office/drawing/2014/main" id="{6C5568B7-70A2-327E-5816-CED19BE6C966}"/>
              </a:ext>
            </a:extLst>
          </p:cNvPr>
          <p:cNvSpPr>
            <a:spLocks noGrp="1"/>
          </p:cNvSpPr>
          <p:nvPr>
            <p:ph type="body" idx="1"/>
          </p:nvPr>
        </p:nvSpPr>
        <p:spPr>
          <a:xfrm>
            <a:off x="471487" y="2826087"/>
            <a:ext cx="5915025" cy="3670964"/>
          </a:xfrm>
        </p:spPr>
        <p:txBody>
          <a:bodyPr/>
          <a:lstStyle/>
          <a:p>
            <a:pPr rtl="0">
              <a:spcBef>
                <a:spcPts val="1000"/>
              </a:spcBef>
              <a:spcAft>
                <a:spcPts val="0"/>
              </a:spcAft>
            </a:pPr>
            <a:r>
              <a:rPr lang="nb-NO" sz="1400" b="1" i="0" u="none" strike="noStrike" dirty="0">
                <a:solidFill>
                  <a:srgbClr val="540C08"/>
                </a:solidFill>
                <a:effectLst/>
                <a:latin typeface="Cambria" panose="02040503050406030204" pitchFamily="18" charset="0"/>
                <a:ea typeface="Cambria" panose="02040503050406030204" pitchFamily="18" charset="0"/>
              </a:rPr>
              <a:t>Lenker:</a:t>
            </a:r>
            <a:endParaRPr lang="nb-NO" sz="1400" b="1" dirty="0">
              <a:effectLst/>
              <a:latin typeface="Cambria" panose="02040503050406030204" pitchFamily="18" charset="0"/>
              <a:ea typeface="Cambria" panose="02040503050406030204" pitchFamily="18" charset="0"/>
            </a:endParaRPr>
          </a:p>
          <a:p>
            <a:pPr rtl="0" fontAlgn="base">
              <a:spcBef>
                <a:spcPts val="1000"/>
              </a:spcBef>
              <a:spcAft>
                <a:spcPts val="0"/>
              </a:spcAft>
              <a:buFont typeface="Arial" panose="020B0604020202020204" pitchFamily="34" charset="0"/>
              <a:buChar char="•"/>
            </a:pPr>
            <a:r>
              <a:rPr lang="nb-NO" sz="1400" b="0" i="0" u="sng" strike="noStrike" dirty="0">
                <a:solidFill>
                  <a:srgbClr val="882014"/>
                </a:solidFill>
                <a:effectLst/>
                <a:latin typeface="Cambria" panose="02040503050406030204" pitchFamily="18" charset="0"/>
                <a:ea typeface="Cambria" panose="02040503050406030204" pitchFamily="18" charset="0"/>
                <a:hlinkClick r:id="rId2"/>
              </a:rPr>
              <a:t>Hovedavtalen - de formelle reglene for partssamarbeid</a:t>
            </a:r>
            <a:r>
              <a:rPr lang="nb-NO" sz="1400" b="0" i="0" u="sng" strike="noStrike" dirty="0">
                <a:solidFill>
                  <a:srgbClr val="882014"/>
                </a:solidFill>
                <a:effectLst/>
                <a:latin typeface="Cambria" panose="02040503050406030204" pitchFamily="18" charset="0"/>
                <a:ea typeface="Cambria" panose="02040503050406030204" pitchFamily="18" charset="0"/>
              </a:rPr>
              <a:t>et i staten</a:t>
            </a:r>
            <a:endParaRPr lang="nb-NO" sz="1400" b="0" i="0" u="none" strike="noStrike" dirty="0">
              <a:solidFill>
                <a:srgbClr val="540C08"/>
              </a:solidFill>
              <a:effectLst/>
              <a:latin typeface="Cambria" panose="02040503050406030204" pitchFamily="18" charset="0"/>
              <a:ea typeface="Cambria" panose="02040503050406030204" pitchFamily="18" charset="0"/>
            </a:endParaRPr>
          </a:p>
          <a:p>
            <a:pPr rtl="0" fontAlgn="base">
              <a:spcBef>
                <a:spcPts val="1000"/>
              </a:spcBef>
              <a:spcAft>
                <a:spcPts val="0"/>
              </a:spcAft>
              <a:buFont typeface="Arial" panose="020B0604020202020204" pitchFamily="34" charset="0"/>
              <a:buChar char="•"/>
            </a:pPr>
            <a:r>
              <a:rPr lang="nb-NO" sz="1400" b="0" i="0" u="sng" strike="noStrike" dirty="0">
                <a:solidFill>
                  <a:srgbClr val="882014"/>
                </a:solidFill>
                <a:effectLst/>
                <a:latin typeface="Cambria" panose="02040503050406030204" pitchFamily="18" charset="0"/>
                <a:ea typeface="Cambria" panose="02040503050406030204" pitchFamily="18" charset="0"/>
                <a:hlinkClick r:id="rId3"/>
              </a:rPr>
              <a:t>Statens arbeidsgiverportal - nyttig informasjon for arbeidsgivere, ledere og HR i staten</a:t>
            </a:r>
            <a:endParaRPr lang="nb-NO" sz="1400" b="0" i="0" u="none" strike="noStrike" dirty="0">
              <a:solidFill>
                <a:srgbClr val="540C08"/>
              </a:solidFill>
              <a:effectLst/>
              <a:latin typeface="Cambria" panose="02040503050406030204" pitchFamily="18" charset="0"/>
              <a:ea typeface="Cambria" panose="02040503050406030204" pitchFamily="18" charset="0"/>
            </a:endParaRPr>
          </a:p>
          <a:p>
            <a:pPr rtl="0" fontAlgn="base">
              <a:spcBef>
                <a:spcPts val="1000"/>
              </a:spcBef>
              <a:spcAft>
                <a:spcPts val="0"/>
              </a:spcAft>
              <a:buFont typeface="Arial" panose="020B0604020202020204" pitchFamily="34" charset="0"/>
              <a:buChar char="•"/>
            </a:pPr>
            <a:r>
              <a:rPr lang="nb-NO" sz="1400" b="0" i="0" u="sng" strike="noStrike" dirty="0">
                <a:solidFill>
                  <a:srgbClr val="882014"/>
                </a:solidFill>
                <a:effectLst/>
                <a:latin typeface="Cambria" panose="02040503050406030204" pitchFamily="18" charset="0"/>
                <a:ea typeface="Cambria" panose="02040503050406030204" pitchFamily="18" charset="0"/>
                <a:hlinkClick r:id="rId4"/>
              </a:rPr>
              <a:t>Nettkurs om samarbeid og medbestemmelse - for både ledere og tillitsvalgte</a:t>
            </a:r>
            <a:endParaRPr lang="nb-NO" sz="1400" b="0" i="0" u="none" strike="noStrike" dirty="0">
              <a:solidFill>
                <a:srgbClr val="540C08"/>
              </a:solidFill>
              <a:effectLst/>
              <a:latin typeface="Cambria" panose="02040503050406030204" pitchFamily="18" charset="0"/>
              <a:ea typeface="Cambria" panose="02040503050406030204" pitchFamily="18" charset="0"/>
            </a:endParaRPr>
          </a:p>
          <a:p>
            <a:endParaRPr lang="nb-NO" dirty="0"/>
          </a:p>
        </p:txBody>
      </p:sp>
      <p:sp>
        <p:nvSpPr>
          <p:cNvPr id="6" name="TekstSylinder 5">
            <a:extLst>
              <a:ext uri="{FF2B5EF4-FFF2-40B4-BE49-F238E27FC236}">
                <a16:creationId xmlns:a16="http://schemas.microsoft.com/office/drawing/2014/main" id="{9CD0D56F-26E0-EFB2-8913-D33EA305D0BE}"/>
              </a:ext>
            </a:extLst>
          </p:cNvPr>
          <p:cNvSpPr txBox="1"/>
          <p:nvPr/>
        </p:nvSpPr>
        <p:spPr>
          <a:xfrm>
            <a:off x="579778" y="2271057"/>
            <a:ext cx="3898230" cy="374783"/>
          </a:xfrm>
          <a:prstGeom prst="rect">
            <a:avLst/>
          </a:prstGeom>
          <a:noFill/>
        </p:spPr>
        <p:txBody>
          <a:bodyPr wrap="square">
            <a:spAutoFit/>
          </a:bodyPr>
          <a:lstStyle/>
          <a:p>
            <a:pPr>
              <a:lnSpc>
                <a:spcPct val="150000"/>
              </a:lnSpc>
              <a:buClr>
                <a:schemeClr val="dk1"/>
              </a:buClr>
              <a:buSzPts val="1400"/>
            </a:pPr>
            <a:r>
              <a:rPr lang="nb-NO" b="1" dirty="0">
                <a:solidFill>
                  <a:schemeClr val="dk1"/>
                </a:solidFill>
                <a:latin typeface="Cambria"/>
                <a:ea typeface="Cambria"/>
                <a:sym typeface="Tahoma"/>
              </a:rPr>
              <a:t>Mer om partssamarbeid og medbestemmelse</a:t>
            </a:r>
            <a:endParaRPr lang="nb-NO" b="1" dirty="0">
              <a:solidFill>
                <a:schemeClr val="dk1"/>
              </a:solidFill>
              <a:latin typeface="Cambria"/>
              <a:ea typeface="Cambria"/>
              <a:sym typeface="Cambria"/>
            </a:endParaRPr>
          </a:p>
        </p:txBody>
      </p:sp>
    </p:spTree>
    <p:extLst>
      <p:ext uri="{BB962C8B-B14F-4D97-AF65-F5344CB8AC3E}">
        <p14:creationId xmlns:p14="http://schemas.microsoft.com/office/powerpoint/2010/main" val="924181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Sidetall"/>
          <p:cNvSpPr txBox="1">
            <a:spLocks noGrp="1"/>
          </p:cNvSpPr>
          <p:nvPr>
            <p:ph type="sldNum" idx="12"/>
          </p:nvPr>
        </p:nvSpPr>
        <p:spPr>
          <a:prstGeom prst="rect">
            <a:avLst/>
          </a:prstGeom>
          <a:noFill/>
          <a:ln>
            <a:noFill/>
          </a:ln>
        </p:spPr>
        <p:txBody>
          <a:bodyPr spcFirstLastPara="1" wrap="square" lIns="41784" tIns="20886" rIns="41784" bIns="20886" anchor="ctr" anchorCtr="0">
            <a:noAutofit/>
          </a:bodyPr>
          <a:lstStyle/>
          <a:p>
            <a:fld id="{00000000-1234-1234-1234-123412341234}" type="slidenum">
              <a:rPr lang="no-NO"/>
              <a:pPr/>
              <a:t>3</a:t>
            </a:fld>
            <a:endParaRPr/>
          </a:p>
        </p:txBody>
      </p:sp>
      <p:sp>
        <p:nvSpPr>
          <p:cNvPr id="215" name="Overskrift"/>
          <p:cNvSpPr txBox="1">
            <a:spLocks noGrp="1"/>
          </p:cNvSpPr>
          <p:nvPr>
            <p:ph type="title"/>
          </p:nvPr>
        </p:nvSpPr>
        <p:spPr>
          <a:prstGeom prst="rect">
            <a:avLst/>
          </a:prstGeom>
          <a:noFill/>
          <a:ln>
            <a:noFill/>
          </a:ln>
        </p:spPr>
        <p:txBody>
          <a:bodyPr spcFirstLastPara="1" wrap="square" lIns="41784" tIns="20886" rIns="41784" bIns="20886" anchor="ctr" anchorCtr="0">
            <a:normAutofit/>
          </a:bodyPr>
          <a:lstStyle/>
          <a:p>
            <a:pPr>
              <a:buSzPts val="4000"/>
            </a:pPr>
            <a:r>
              <a:rPr lang="no-NO" dirty="0"/>
              <a:t>Innhold</a:t>
            </a:r>
            <a:endParaRPr dirty="0"/>
          </a:p>
        </p:txBody>
      </p:sp>
      <p:sp>
        <p:nvSpPr>
          <p:cNvPr id="214" name="Brødtekst 1"/>
          <p:cNvSpPr txBox="1">
            <a:spLocks noGrp="1"/>
          </p:cNvSpPr>
          <p:nvPr>
            <p:ph type="body" idx="1"/>
          </p:nvPr>
        </p:nvSpPr>
        <p:spPr>
          <a:prstGeom prst="rect">
            <a:avLst/>
          </a:prstGeom>
          <a:noFill/>
          <a:ln>
            <a:noFill/>
          </a:ln>
        </p:spPr>
        <p:txBody>
          <a:bodyPr spcFirstLastPara="1" wrap="square" lIns="41784" tIns="20886" rIns="41784" bIns="20886" anchor="t" anchorCtr="0">
            <a:normAutofit/>
          </a:bodyPr>
          <a:lstStyle/>
          <a:p>
            <a:pPr marL="0" indent="0">
              <a:spcBef>
                <a:spcPts val="0"/>
              </a:spcBef>
            </a:pPr>
            <a:r>
              <a:rPr lang="no-NO" sz="1200" b="1" dirty="0">
                <a:latin typeface="Cambria" panose="02040503050406030204" pitchFamily="18" charset="0"/>
                <a:ea typeface="Cambria" panose="02040503050406030204" pitchFamily="18" charset="0"/>
                <a:sym typeface="Cambria"/>
              </a:rPr>
              <a:t>Kapittel 1</a:t>
            </a:r>
            <a:br>
              <a:rPr lang="nb-NO" sz="1200" b="1" dirty="0">
                <a:latin typeface="Cambria" panose="02040503050406030204" pitchFamily="18" charset="0"/>
                <a:ea typeface="Cambria" panose="02040503050406030204" pitchFamily="18" charset="0"/>
                <a:sym typeface="Cambria"/>
              </a:rPr>
            </a:br>
            <a:r>
              <a:rPr lang="no-NO" sz="1200" b="1" dirty="0">
                <a:latin typeface="Cambria" panose="02040503050406030204" pitchFamily="18" charset="0"/>
                <a:ea typeface="Cambria" panose="02040503050406030204" pitchFamily="18" charset="0"/>
                <a:sym typeface="Cambria"/>
              </a:rPr>
              <a:t>Hvorfor har vi medbestemmelse?</a:t>
            </a:r>
            <a:endParaRPr sz="1200" dirty="0">
              <a:latin typeface="Cambria" panose="02040503050406030204" pitchFamily="18" charset="0"/>
              <a:ea typeface="Cambria" panose="02040503050406030204" pitchFamily="18" charset="0"/>
              <a:sym typeface="Cambria"/>
            </a:endParaRPr>
          </a:p>
          <a:p>
            <a:pPr marL="285750" indent="-285750">
              <a:spcBef>
                <a:spcPts val="228"/>
              </a:spcBef>
              <a:buFont typeface="Arial" panose="020B0604020202020204" pitchFamily="34" charset="0"/>
              <a:buChar char="•"/>
            </a:pPr>
            <a:r>
              <a:rPr lang="no-NO" sz="1200" dirty="0">
                <a:latin typeface="Cambria" panose="02040503050406030204" pitchFamily="18" charset="0"/>
                <a:ea typeface="Cambria" panose="02040503050406030204" pitchFamily="18" charset="0"/>
                <a:sym typeface="Cambria"/>
              </a:rPr>
              <a:t>Den norske modellen</a:t>
            </a:r>
            <a:endParaRPr sz="1200" dirty="0">
              <a:latin typeface="Cambria" panose="02040503050406030204" pitchFamily="18" charset="0"/>
              <a:ea typeface="Cambria" panose="02040503050406030204" pitchFamily="18" charset="0"/>
            </a:endParaRPr>
          </a:p>
          <a:p>
            <a:pPr marL="285750" indent="-285750">
              <a:spcBef>
                <a:spcPts val="228"/>
              </a:spcBef>
              <a:buFont typeface="Arial" panose="020B0604020202020204" pitchFamily="34" charset="0"/>
              <a:buChar char="•"/>
            </a:pPr>
            <a:r>
              <a:rPr lang="no-NO" sz="1200" dirty="0">
                <a:latin typeface="Cambria" panose="02040503050406030204" pitchFamily="18" charset="0"/>
                <a:ea typeface="Cambria" panose="02040503050406030204" pitchFamily="18" charset="0"/>
                <a:sym typeface="Cambria"/>
              </a:rPr>
              <a:t>Hovedavtalen </a:t>
            </a:r>
            <a:endParaRPr sz="1200" dirty="0">
              <a:latin typeface="Cambria" panose="02040503050406030204" pitchFamily="18" charset="0"/>
              <a:ea typeface="Cambria" panose="02040503050406030204" pitchFamily="18" charset="0"/>
            </a:endParaRPr>
          </a:p>
          <a:p>
            <a:pPr marL="285750" indent="-285750">
              <a:spcBef>
                <a:spcPts val="228"/>
              </a:spcBef>
              <a:buFont typeface="Arial" panose="020B0604020202020204" pitchFamily="34" charset="0"/>
              <a:buChar char="•"/>
            </a:pPr>
            <a:r>
              <a:rPr lang="no-NO" sz="1200" dirty="0">
                <a:latin typeface="Cambria" panose="02040503050406030204" pitchFamily="18" charset="0"/>
                <a:ea typeface="Cambria" panose="02040503050406030204" pitchFamily="18" charset="0"/>
                <a:sym typeface="Cambria"/>
              </a:rPr>
              <a:t>Hvem er partene?</a:t>
            </a:r>
            <a:endParaRPr sz="1200" dirty="0">
              <a:latin typeface="Cambria" panose="02040503050406030204" pitchFamily="18" charset="0"/>
              <a:ea typeface="Cambria" panose="02040503050406030204" pitchFamily="18" charset="0"/>
            </a:endParaRPr>
          </a:p>
          <a:p>
            <a:pPr marL="285750" indent="-285750">
              <a:spcBef>
                <a:spcPts val="228"/>
              </a:spcBef>
              <a:buFont typeface="Arial" panose="020B0604020202020204" pitchFamily="34" charset="0"/>
              <a:buChar char="•"/>
            </a:pPr>
            <a:r>
              <a:rPr lang="no-NO" sz="1200" dirty="0">
                <a:latin typeface="Cambria" panose="02040503050406030204" pitchFamily="18" charset="0"/>
                <a:ea typeface="Cambria" panose="02040503050406030204" pitchFamily="18" charset="0"/>
                <a:sym typeface="Cambria"/>
              </a:rPr>
              <a:t>Medbestemmelse i lov</a:t>
            </a:r>
            <a:r>
              <a:rPr lang="nb-NO" sz="1200" dirty="0">
                <a:latin typeface="Cambria" panose="02040503050406030204" pitchFamily="18" charset="0"/>
                <a:ea typeface="Cambria" panose="02040503050406030204" pitchFamily="18" charset="0"/>
                <a:sym typeface="Cambria"/>
              </a:rPr>
              <a:t>-</a:t>
            </a:r>
            <a:r>
              <a:rPr lang="no-NO" sz="1200" dirty="0">
                <a:latin typeface="Cambria" panose="02040503050406030204" pitchFamily="18" charset="0"/>
                <a:ea typeface="Cambria" panose="02040503050406030204" pitchFamily="18" charset="0"/>
                <a:sym typeface="Cambria"/>
              </a:rPr>
              <a:t> og avtaleverk</a:t>
            </a:r>
            <a:endParaRPr sz="1200" dirty="0">
              <a:latin typeface="Cambria" panose="02040503050406030204" pitchFamily="18" charset="0"/>
              <a:ea typeface="Cambria" panose="02040503050406030204" pitchFamily="18" charset="0"/>
            </a:endParaRPr>
          </a:p>
          <a:p>
            <a:pPr marL="285750" indent="-285750">
              <a:spcBef>
                <a:spcPts val="228"/>
              </a:spcBef>
              <a:buFont typeface="Arial" panose="020B0604020202020204" pitchFamily="34" charset="0"/>
              <a:buChar char="•"/>
            </a:pPr>
            <a:r>
              <a:rPr lang="no-NO" sz="1200" dirty="0">
                <a:latin typeface="Cambria" panose="02040503050406030204" pitchFamily="18" charset="0"/>
                <a:ea typeface="Cambria" panose="02040503050406030204" pitchFamily="18" charset="0"/>
                <a:sym typeface="Cambria"/>
              </a:rPr>
              <a:t>De ulike rollene i partssamarbeidet i virksomheten</a:t>
            </a:r>
            <a:endParaRPr sz="1200" dirty="0">
              <a:latin typeface="Cambria" panose="02040503050406030204" pitchFamily="18" charset="0"/>
              <a:ea typeface="Cambria" panose="02040503050406030204" pitchFamily="18" charset="0"/>
            </a:endParaRPr>
          </a:p>
          <a:p>
            <a:pPr marL="285750" indent="-285750">
              <a:spcBef>
                <a:spcPts val="228"/>
              </a:spcBef>
              <a:buFont typeface="Arial" panose="020B0604020202020204" pitchFamily="34" charset="0"/>
              <a:buChar char="•"/>
            </a:pPr>
            <a:r>
              <a:rPr lang="no-NO" sz="1200" dirty="0">
                <a:latin typeface="Cambria" panose="02040503050406030204" pitchFamily="18" charset="0"/>
                <a:ea typeface="Cambria" panose="02040503050406030204" pitchFamily="18" charset="0"/>
                <a:sym typeface="Cambria"/>
              </a:rPr>
              <a:t>Rolleforståelse</a:t>
            </a:r>
            <a:endParaRPr lang="nb-NO" sz="1200" dirty="0">
              <a:latin typeface="Cambria" panose="02040503050406030204" pitchFamily="18" charset="0"/>
              <a:ea typeface="Cambria" panose="02040503050406030204" pitchFamily="18" charset="0"/>
              <a:sym typeface="Cambria"/>
            </a:endParaRPr>
          </a:p>
          <a:p>
            <a:pPr marL="0" indent="0">
              <a:spcBef>
                <a:spcPts val="228"/>
              </a:spcBef>
            </a:pPr>
            <a:endParaRPr sz="1200" dirty="0">
              <a:latin typeface="Cambria" panose="02040503050406030204" pitchFamily="18" charset="0"/>
              <a:ea typeface="Cambria" panose="02040503050406030204" pitchFamily="18" charset="0"/>
            </a:endParaRPr>
          </a:p>
          <a:p>
            <a:pPr marL="0" indent="0"/>
            <a:r>
              <a:rPr lang="no-NO" sz="1200" b="1" dirty="0">
                <a:latin typeface="Cambria" panose="02040503050406030204" pitchFamily="18" charset="0"/>
                <a:ea typeface="Cambria" panose="02040503050406030204" pitchFamily="18" charset="0"/>
                <a:sym typeface="Cambria"/>
              </a:rPr>
              <a:t>Kapittel 2 </a:t>
            </a:r>
            <a:br>
              <a:rPr lang="nb-NO" sz="1200" b="1" dirty="0">
                <a:latin typeface="Cambria" panose="02040503050406030204" pitchFamily="18" charset="0"/>
                <a:ea typeface="Cambria" panose="02040503050406030204" pitchFamily="18" charset="0"/>
              </a:rPr>
            </a:br>
            <a:r>
              <a:rPr lang="no-NO" sz="1200" b="1" dirty="0">
                <a:latin typeface="Cambria" panose="02040503050406030204" pitchFamily="18" charset="0"/>
                <a:ea typeface="Cambria" panose="02040503050406030204" pitchFamily="18" charset="0"/>
                <a:sym typeface="Cambria"/>
              </a:rPr>
              <a:t>Samarbeidskompetanse og medbestemmelse i praksis</a:t>
            </a:r>
            <a:endParaRPr sz="1200" dirty="0">
              <a:latin typeface="Cambria" panose="02040503050406030204" pitchFamily="18" charset="0"/>
              <a:ea typeface="Cambria" panose="02040503050406030204" pitchFamily="18" charset="0"/>
              <a:sym typeface="Cambria"/>
            </a:endParaRPr>
          </a:p>
          <a:p>
            <a:pPr marL="285750" indent="-285750">
              <a:spcBef>
                <a:spcPts val="228"/>
              </a:spcBef>
              <a:buFont typeface="Arial" panose="020B0604020202020204" pitchFamily="34" charset="0"/>
              <a:buChar char="•"/>
            </a:pPr>
            <a:r>
              <a:rPr lang="no-NO" sz="1200" dirty="0">
                <a:latin typeface="Cambria" panose="02040503050406030204" pitchFamily="18" charset="0"/>
                <a:ea typeface="Cambria" panose="02040503050406030204" pitchFamily="18" charset="0"/>
              </a:rPr>
              <a:t>Forutsetninger for et godt partssamarbeid</a:t>
            </a:r>
            <a:endParaRPr sz="1200" dirty="0">
              <a:latin typeface="Cambria" panose="02040503050406030204" pitchFamily="18" charset="0"/>
              <a:ea typeface="Cambria" panose="02040503050406030204" pitchFamily="18" charset="0"/>
            </a:endParaRPr>
          </a:p>
          <a:p>
            <a:pPr marL="285750" indent="-285750">
              <a:spcBef>
                <a:spcPts val="228"/>
              </a:spcBef>
              <a:buFont typeface="Arial" panose="020B0604020202020204" pitchFamily="34" charset="0"/>
              <a:buChar char="•"/>
            </a:pPr>
            <a:r>
              <a:rPr lang="no-NO" sz="1200" dirty="0">
                <a:latin typeface="Cambria" panose="02040503050406030204" pitchFamily="18" charset="0"/>
                <a:ea typeface="Cambria" panose="02040503050406030204" pitchFamily="18" charset="0"/>
                <a:sym typeface="Cambria"/>
              </a:rPr>
              <a:t>Arbeidsgivers styringsrett</a:t>
            </a:r>
            <a:endParaRPr sz="1200" dirty="0">
              <a:latin typeface="Cambria" panose="02040503050406030204" pitchFamily="18" charset="0"/>
              <a:ea typeface="Cambria" panose="02040503050406030204" pitchFamily="18" charset="0"/>
            </a:endParaRPr>
          </a:p>
          <a:p>
            <a:pPr marL="285750" indent="-285750">
              <a:spcBef>
                <a:spcPts val="228"/>
              </a:spcBef>
              <a:buFont typeface="Arial" panose="020B0604020202020204" pitchFamily="34" charset="0"/>
              <a:buChar char="•"/>
            </a:pPr>
            <a:r>
              <a:rPr lang="no-NO" sz="1200" dirty="0">
                <a:latin typeface="Cambria" panose="02040503050406030204" pitchFamily="18" charset="0"/>
                <a:ea typeface="Cambria" panose="02040503050406030204" pitchFamily="18" charset="0"/>
                <a:sym typeface="Cambria"/>
              </a:rPr>
              <a:t>Forskjellige </a:t>
            </a:r>
            <a:r>
              <a:rPr lang="no-NO" sz="1200" dirty="0">
                <a:latin typeface="Cambria" panose="02040503050406030204" pitchFamily="18" charset="0"/>
                <a:ea typeface="Cambria" panose="02040503050406030204" pitchFamily="18" charset="0"/>
              </a:rPr>
              <a:t>f</a:t>
            </a:r>
            <a:r>
              <a:rPr lang="no-NO" sz="1200" dirty="0">
                <a:latin typeface="Cambria" panose="02040503050406030204" pitchFamily="18" charset="0"/>
                <a:ea typeface="Cambria" panose="02040503050406030204" pitchFamily="18" charset="0"/>
                <a:sym typeface="Cambria"/>
              </a:rPr>
              <a:t>ormer for medbestemmelse</a:t>
            </a:r>
            <a:endParaRPr sz="1200" dirty="0">
              <a:latin typeface="Cambria" panose="02040503050406030204" pitchFamily="18" charset="0"/>
              <a:ea typeface="Cambria" panose="02040503050406030204" pitchFamily="18" charset="0"/>
            </a:endParaRPr>
          </a:p>
          <a:p>
            <a:pPr marL="285750" indent="-285750">
              <a:spcBef>
                <a:spcPts val="228"/>
              </a:spcBef>
              <a:buFont typeface="Arial" panose="020B0604020202020204" pitchFamily="34" charset="0"/>
              <a:buChar char="•"/>
            </a:pPr>
            <a:r>
              <a:rPr lang="no-NO" sz="1200" dirty="0">
                <a:latin typeface="Cambria" panose="02040503050406030204" pitchFamily="18" charset="0"/>
                <a:ea typeface="Cambria" panose="02040503050406030204" pitchFamily="18" charset="0"/>
                <a:sym typeface="Cambria"/>
              </a:rPr>
              <a:t>Evaluering av partssamarbeidet</a:t>
            </a:r>
            <a:endParaRPr sz="1200" dirty="0">
              <a:latin typeface="Cambria" panose="02040503050406030204" pitchFamily="18" charset="0"/>
              <a:ea typeface="Cambria" panose="02040503050406030204" pitchFamily="18" charset="0"/>
            </a:endParaRPr>
          </a:p>
        </p:txBody>
      </p:sp>
      <p:sp>
        <p:nvSpPr>
          <p:cNvPr id="213" name="Brødtekst 2"/>
          <p:cNvSpPr txBox="1">
            <a:spLocks noGrp="1"/>
          </p:cNvSpPr>
          <p:nvPr>
            <p:ph type="body" idx="13"/>
          </p:nvPr>
        </p:nvSpPr>
        <p:spPr>
          <a:prstGeom prst="rect">
            <a:avLst/>
          </a:prstGeom>
          <a:noFill/>
          <a:ln>
            <a:noFill/>
          </a:ln>
        </p:spPr>
        <p:txBody>
          <a:bodyPr spcFirstLastPara="1" wrap="square" lIns="41784" tIns="20886" rIns="41784" bIns="20886" anchor="t" anchorCtr="0">
            <a:normAutofit/>
          </a:bodyPr>
          <a:lstStyle/>
          <a:p>
            <a:pPr marL="0" indent="0">
              <a:spcBef>
                <a:spcPts val="0"/>
              </a:spcBef>
            </a:pPr>
            <a:r>
              <a:rPr lang="no-NO" sz="1200" b="1" dirty="0">
                <a:latin typeface="Cambria" panose="02040503050406030204" pitchFamily="18" charset="0"/>
                <a:ea typeface="Cambria" panose="02040503050406030204" pitchFamily="18" charset="0"/>
                <a:sym typeface="Cambria"/>
              </a:rPr>
              <a:t>Kapittel 3</a:t>
            </a:r>
            <a:br>
              <a:rPr lang="nb-NO" sz="1200" b="1" dirty="0">
                <a:latin typeface="Cambria" panose="02040503050406030204" pitchFamily="18" charset="0"/>
                <a:ea typeface="Cambria" panose="02040503050406030204" pitchFamily="18" charset="0"/>
                <a:sym typeface="Cambria"/>
              </a:rPr>
            </a:br>
            <a:r>
              <a:rPr lang="no-NO" sz="1200" b="1" dirty="0">
                <a:latin typeface="Cambria" panose="02040503050406030204" pitchFamily="18" charset="0"/>
                <a:ea typeface="Cambria" panose="02040503050406030204" pitchFamily="18" charset="0"/>
                <a:sym typeface="Cambria"/>
              </a:rPr>
              <a:t>Refleksjonsoppgaver</a:t>
            </a:r>
            <a:endParaRPr sz="1200" dirty="0">
              <a:latin typeface="Cambria" panose="02040503050406030204" pitchFamily="18" charset="0"/>
              <a:ea typeface="Cambria" panose="02040503050406030204" pitchFamily="18" charset="0"/>
            </a:endParaRPr>
          </a:p>
          <a:p>
            <a:pPr marL="285750" indent="-285750">
              <a:spcBef>
                <a:spcPts val="228"/>
              </a:spcBef>
              <a:buFont typeface="Arial" panose="020B0604020202020204" pitchFamily="34" charset="0"/>
              <a:buChar char="•"/>
            </a:pPr>
            <a:r>
              <a:rPr lang="no-NO" sz="1200" dirty="0">
                <a:latin typeface="Cambria" panose="02040503050406030204" pitchFamily="18" charset="0"/>
                <a:ea typeface="Cambria" panose="02040503050406030204" pitchFamily="18" charset="0"/>
                <a:sym typeface="Cambria"/>
              </a:rPr>
              <a:t>Likeverdige parter og reell medbestemmelse</a:t>
            </a:r>
            <a:endParaRPr sz="1200" dirty="0">
              <a:latin typeface="Cambria" panose="02040503050406030204" pitchFamily="18" charset="0"/>
              <a:ea typeface="Cambria" panose="02040503050406030204" pitchFamily="18" charset="0"/>
            </a:endParaRPr>
          </a:p>
          <a:p>
            <a:pPr marL="285750" indent="-285750">
              <a:spcBef>
                <a:spcPts val="228"/>
              </a:spcBef>
              <a:buFont typeface="Arial" panose="020B0604020202020204" pitchFamily="34" charset="0"/>
              <a:buChar char="•"/>
            </a:pPr>
            <a:r>
              <a:rPr lang="no-NO" sz="1200" dirty="0">
                <a:latin typeface="Cambria" panose="02040503050406030204" pitchFamily="18" charset="0"/>
                <a:ea typeface="Cambria" panose="02040503050406030204" pitchFamily="18" charset="0"/>
                <a:sym typeface="Cambria"/>
              </a:rPr>
              <a:t>Samarbeider vi om de riktige sakene?</a:t>
            </a:r>
            <a:endParaRPr sz="1200" dirty="0">
              <a:latin typeface="Cambria" panose="02040503050406030204" pitchFamily="18" charset="0"/>
              <a:ea typeface="Cambria" panose="02040503050406030204" pitchFamily="18" charset="0"/>
            </a:endParaRPr>
          </a:p>
          <a:p>
            <a:pPr marL="285750" indent="-285750">
              <a:spcBef>
                <a:spcPts val="228"/>
              </a:spcBef>
              <a:buFont typeface="Arial" panose="020B0604020202020204" pitchFamily="34" charset="0"/>
              <a:buChar char="•"/>
            </a:pPr>
            <a:r>
              <a:rPr lang="no-NO" sz="1200" dirty="0">
                <a:latin typeface="Cambria" panose="02040503050406030204" pitchFamily="18" charset="0"/>
                <a:ea typeface="Cambria" panose="02040503050406030204" pitchFamily="18" charset="0"/>
                <a:sym typeface="Cambria"/>
              </a:rPr>
              <a:t>Balansen mellom arbeidsgivers styringsrett og medbestemmelse</a:t>
            </a:r>
            <a:endParaRPr sz="1200" dirty="0">
              <a:latin typeface="Cambria" panose="02040503050406030204" pitchFamily="18" charset="0"/>
              <a:ea typeface="Cambria" panose="02040503050406030204" pitchFamily="18" charset="0"/>
            </a:endParaRPr>
          </a:p>
          <a:p>
            <a:pPr marL="285750" indent="-285750">
              <a:spcBef>
                <a:spcPts val="228"/>
              </a:spcBef>
              <a:buFont typeface="Arial" panose="020B0604020202020204" pitchFamily="34" charset="0"/>
              <a:buChar char="•"/>
            </a:pPr>
            <a:r>
              <a:rPr lang="no-NO" sz="1200" dirty="0">
                <a:latin typeface="Cambria" panose="02040503050406030204" pitchFamily="18" charset="0"/>
                <a:ea typeface="Cambria" panose="02040503050406030204" pitchFamily="18" charset="0"/>
                <a:sym typeface="Cambria"/>
              </a:rPr>
              <a:t>Rolleforståelse</a:t>
            </a:r>
            <a:endParaRPr sz="1200" dirty="0">
              <a:latin typeface="Cambria" panose="02040503050406030204" pitchFamily="18" charset="0"/>
              <a:ea typeface="Cambria" panose="02040503050406030204" pitchFamily="18" charset="0"/>
              <a:sym typeface="Cambria"/>
            </a:endParaRPr>
          </a:p>
          <a:p>
            <a:pPr marL="285750" indent="-285750">
              <a:spcBef>
                <a:spcPts val="228"/>
              </a:spcBef>
              <a:buFont typeface="Arial" panose="020B0604020202020204" pitchFamily="34" charset="0"/>
              <a:buChar char="•"/>
            </a:pPr>
            <a:r>
              <a:rPr lang="no-NO" sz="1200" dirty="0">
                <a:latin typeface="Cambria" panose="02040503050406030204" pitchFamily="18" charset="0"/>
                <a:ea typeface="Cambria" panose="02040503050406030204" pitchFamily="18" charset="0"/>
                <a:sym typeface="Cambria"/>
              </a:rPr>
              <a:t>Evaluering og utvikling av partssamarbeidet</a:t>
            </a:r>
            <a:endParaRPr sz="1200" dirty="0">
              <a:latin typeface="Cambria" panose="02040503050406030204" pitchFamily="18" charset="0"/>
              <a:ea typeface="Cambria" panose="02040503050406030204" pitchFamily="18" charset="0"/>
            </a:endParaRPr>
          </a:p>
          <a:p>
            <a:pPr marL="0" indent="0"/>
            <a:endParaRPr sz="1200" dirty="0">
              <a:latin typeface="Cambria" panose="02040503050406030204" pitchFamily="18" charset="0"/>
              <a:ea typeface="Cambria" panose="02040503050406030204" pitchFamily="18" charset="0"/>
            </a:endParaRPr>
          </a:p>
          <a:p>
            <a:pPr marL="0" indent="0">
              <a:spcBef>
                <a:spcPts val="228"/>
              </a:spcBef>
            </a:pPr>
            <a:r>
              <a:rPr lang="no-NO" sz="1200" b="1" dirty="0">
                <a:latin typeface="Cambria" panose="02040503050406030204" pitchFamily="18" charset="0"/>
                <a:ea typeface="Cambria" panose="02040503050406030204" pitchFamily="18" charset="0"/>
                <a:sym typeface="Cambria"/>
              </a:rPr>
              <a:t>Kilder og lenker</a:t>
            </a:r>
            <a:endParaRPr lang="nb-NO" sz="1200" b="1" dirty="0">
              <a:latin typeface="Cambria" panose="02040503050406030204" pitchFamily="18" charset="0"/>
              <a:ea typeface="Cambria" panose="02040503050406030204" pitchFamily="18" charset="0"/>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6" name="Overskrift">
            <a:extLst>
              <a:ext uri="{FF2B5EF4-FFF2-40B4-BE49-F238E27FC236}">
                <a16:creationId xmlns:a16="http://schemas.microsoft.com/office/drawing/2014/main" id="{258C4974-17F4-AEEF-DE63-945963E5EED2}"/>
              </a:ext>
            </a:extLst>
          </p:cNvPr>
          <p:cNvSpPr txBox="1">
            <a:spLocks noGrp="1"/>
          </p:cNvSpPr>
          <p:nvPr>
            <p:ph type="title" idx="4294967295"/>
          </p:nvPr>
        </p:nvSpPr>
        <p:spPr>
          <a:xfrm>
            <a:off x="471488" y="1057545"/>
            <a:ext cx="5049127" cy="1180931"/>
          </a:xfrm>
          <a:prstGeom prst="rect">
            <a:avLst/>
          </a:prstGeom>
          <a:noFill/>
          <a:ln>
            <a:noFill/>
            <a:prstDash/>
          </a:ln>
          <a:effectLst/>
        </p:spPr>
        <p:txBody>
          <a:bodyPr rot="0" spcFirstLastPara="1" vertOverflow="overflow" horzOverflow="overflow" vert="horz" wrap="square" lIns="41784" tIns="20886" rIns="41784" bIns="20886"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50000"/>
              </a:lnSpc>
              <a:spcBef>
                <a:spcPts val="0"/>
              </a:spcBef>
              <a:spcAft>
                <a:spcPts val="0"/>
              </a:spcAft>
              <a:buClr>
                <a:schemeClr val="dk1"/>
              </a:buClr>
              <a:buSzPts val="4000"/>
              <a:buFont typeface="Tahoma"/>
              <a:buNone/>
              <a:defRPr sz="40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50000"/>
              </a:lnSpc>
              <a:spcBef>
                <a:spcPts val="0"/>
              </a:spcBef>
              <a:spcAft>
                <a:spcPts val="0"/>
              </a:spcAft>
              <a:buClr>
                <a:schemeClr val="dk1"/>
              </a:buClr>
              <a:buSzPts val="4000"/>
              <a:buFont typeface="Tahoma"/>
              <a:buNone/>
              <a:tabLst/>
              <a:defRPr/>
            </a:pPr>
            <a:r>
              <a:rPr kumimoji="0" lang="nb-NO" sz="4000" b="0" i="0" u="none" strike="noStrike" kern="0" cap="none" spc="0" normalizeH="0" baseline="0" noProof="0" dirty="0">
                <a:ln>
                  <a:noFill/>
                </a:ln>
                <a:solidFill>
                  <a:schemeClr val="dk1"/>
                </a:solidFill>
                <a:effectLst/>
                <a:uLnTx/>
                <a:uFillTx/>
                <a:latin typeface="Tahoma"/>
                <a:ea typeface="Tahoma"/>
                <a:cs typeface="Tahoma"/>
                <a:sym typeface="Tahoma"/>
              </a:rPr>
              <a:t>Kapittel 1</a:t>
            </a:r>
            <a:br>
              <a:rPr kumimoji="0" lang="nb-NO" sz="4000" b="0" i="0" u="none" strike="noStrike" kern="0" cap="none" spc="0" normalizeH="0" baseline="0" noProof="0" dirty="0">
                <a:ln>
                  <a:noFill/>
                </a:ln>
                <a:solidFill>
                  <a:schemeClr val="dk1"/>
                </a:solidFill>
                <a:effectLst/>
                <a:uLnTx/>
                <a:uFillTx/>
                <a:latin typeface="Tahoma"/>
                <a:ea typeface="Tahoma"/>
                <a:cs typeface="Tahoma"/>
                <a:sym typeface="Tahoma"/>
              </a:rPr>
            </a:br>
            <a:r>
              <a:rPr kumimoji="0" lang="no-NO" sz="4000" b="1" i="0" u="none" strike="noStrike" kern="0" cap="none" spc="0" normalizeH="0" baseline="0" noProof="0" dirty="0">
                <a:ln>
                  <a:noFill/>
                </a:ln>
                <a:solidFill>
                  <a:schemeClr val="dk1"/>
                </a:solidFill>
                <a:effectLst/>
                <a:uLnTx/>
                <a:uFillTx/>
                <a:latin typeface="Tahoma"/>
                <a:ea typeface="Tahoma"/>
                <a:cs typeface="Tahoma"/>
                <a:sym typeface="Tahoma"/>
              </a:rPr>
              <a:t>Hvorfor har vi medbestemmelse?</a:t>
            </a:r>
            <a:endParaRPr kumimoji="0" lang="nb-NO" sz="4000" b="0" i="0" u="none" strike="noStrike" kern="0" cap="none" spc="0" normalizeH="0" baseline="0" noProof="0" dirty="0">
              <a:ln>
                <a:noFill/>
              </a:ln>
              <a:solidFill>
                <a:schemeClr val="dk1"/>
              </a:solidFill>
              <a:effectLst/>
              <a:uLnTx/>
              <a:uFillTx/>
              <a:latin typeface="Tahoma"/>
              <a:ea typeface="Tahoma"/>
              <a:cs typeface="Tahoma"/>
              <a:sym typeface="Tahoma"/>
            </a:endParaRPr>
          </a:p>
        </p:txBody>
      </p:sp>
      <p:sp>
        <p:nvSpPr>
          <p:cNvPr id="221" name="Brødtekst"/>
          <p:cNvSpPr txBox="1">
            <a:spLocks noGrp="1"/>
          </p:cNvSpPr>
          <p:nvPr>
            <p:ph type="body" idx="1"/>
          </p:nvPr>
        </p:nvSpPr>
        <p:spPr>
          <a:xfrm>
            <a:off x="471488" y="4380099"/>
            <a:ext cx="5049126" cy="3150251"/>
          </a:xfrm>
          <a:prstGeom prst="rect">
            <a:avLst/>
          </a:prstGeom>
          <a:noFill/>
          <a:ln>
            <a:noFill/>
          </a:ln>
        </p:spPr>
        <p:txBody>
          <a:bodyPr spcFirstLastPara="1" wrap="square" lIns="41784" tIns="20886" rIns="41784" bIns="20886" anchor="t" anchorCtr="0">
            <a:noAutofit/>
          </a:bodyPr>
          <a:lstStyle/>
          <a:p>
            <a:pPr marL="285750" indent="-285750">
              <a:spcBef>
                <a:spcPts val="600"/>
              </a:spcBef>
            </a:pPr>
            <a:r>
              <a:rPr lang="no-NO" sz="1300" dirty="0">
                <a:latin typeface="Cambria"/>
                <a:ea typeface="Cambria"/>
                <a:cs typeface="Cambria"/>
                <a:sym typeface="Cambria"/>
              </a:rPr>
              <a:t>Den norske modellen</a:t>
            </a:r>
            <a:endParaRPr sz="1300" dirty="0"/>
          </a:p>
          <a:p>
            <a:pPr marL="285750" indent="-285750">
              <a:spcBef>
                <a:spcPts val="600"/>
              </a:spcBef>
            </a:pPr>
            <a:r>
              <a:rPr lang="no-NO" sz="1300" dirty="0">
                <a:latin typeface="Cambria"/>
                <a:ea typeface="Cambria"/>
                <a:cs typeface="Cambria"/>
                <a:sym typeface="Cambria"/>
              </a:rPr>
              <a:t>Hovedavtalen </a:t>
            </a:r>
            <a:endParaRPr sz="1300" dirty="0"/>
          </a:p>
          <a:p>
            <a:pPr marL="285750" indent="-285750">
              <a:spcBef>
                <a:spcPts val="600"/>
              </a:spcBef>
            </a:pPr>
            <a:r>
              <a:rPr lang="no-NO" sz="1300" dirty="0">
                <a:latin typeface="Cambria"/>
                <a:ea typeface="Cambria"/>
                <a:cs typeface="Cambria"/>
                <a:sym typeface="Cambria"/>
              </a:rPr>
              <a:t>Hvem er partene?</a:t>
            </a:r>
            <a:endParaRPr sz="1300" dirty="0"/>
          </a:p>
          <a:p>
            <a:pPr marL="285750" indent="-285750">
              <a:spcBef>
                <a:spcPts val="600"/>
              </a:spcBef>
            </a:pPr>
            <a:r>
              <a:rPr lang="no-NO" sz="1300" dirty="0">
                <a:latin typeface="Cambria"/>
                <a:ea typeface="Cambria"/>
                <a:cs typeface="Cambria"/>
                <a:sym typeface="Cambria"/>
              </a:rPr>
              <a:t>Medbestemmelse i lov</a:t>
            </a:r>
            <a:r>
              <a:rPr lang="nb-NO" sz="1300" dirty="0">
                <a:latin typeface="Cambria"/>
                <a:ea typeface="Cambria"/>
                <a:cs typeface="Cambria"/>
                <a:sym typeface="Cambria"/>
              </a:rPr>
              <a:t>-</a:t>
            </a:r>
            <a:r>
              <a:rPr lang="no-NO" sz="1300" dirty="0">
                <a:latin typeface="Cambria"/>
                <a:ea typeface="Cambria"/>
                <a:cs typeface="Cambria"/>
                <a:sym typeface="Cambria"/>
              </a:rPr>
              <a:t> og avtaleverk</a:t>
            </a:r>
            <a:endParaRPr sz="1300" dirty="0"/>
          </a:p>
          <a:p>
            <a:pPr marL="285750" indent="-285750">
              <a:spcBef>
                <a:spcPts val="600"/>
              </a:spcBef>
            </a:pPr>
            <a:r>
              <a:rPr lang="no-NO" sz="1300" dirty="0">
                <a:latin typeface="Cambria"/>
                <a:ea typeface="Cambria"/>
                <a:cs typeface="Cambria"/>
                <a:sym typeface="Cambria"/>
              </a:rPr>
              <a:t>De ulike rollene i partssamarbeidet i virksomheten</a:t>
            </a:r>
            <a:endParaRPr sz="1300" dirty="0"/>
          </a:p>
          <a:p>
            <a:pPr marL="285750" indent="-285750">
              <a:spcBef>
                <a:spcPts val="600"/>
              </a:spcBef>
            </a:pPr>
            <a:r>
              <a:rPr lang="no-NO" sz="1300" dirty="0">
                <a:latin typeface="Cambria"/>
                <a:ea typeface="Cambria"/>
                <a:cs typeface="Cambria"/>
                <a:sym typeface="Cambria"/>
              </a:rPr>
              <a:t>Rolleforståelse</a:t>
            </a:r>
            <a:endParaRPr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1" name="Sidetall"/>
          <p:cNvSpPr txBox="1">
            <a:spLocks noGrp="1"/>
          </p:cNvSpPr>
          <p:nvPr>
            <p:ph type="sldNum" idx="12"/>
          </p:nvPr>
        </p:nvSpPr>
        <p:spPr>
          <a:prstGeom prst="rect">
            <a:avLst/>
          </a:prstGeom>
          <a:noFill/>
          <a:ln>
            <a:noFill/>
          </a:ln>
        </p:spPr>
        <p:txBody>
          <a:bodyPr spcFirstLastPara="1" wrap="square" lIns="41784" tIns="20886" rIns="41784" bIns="20886" anchor="ctr" anchorCtr="0">
            <a:noAutofit/>
          </a:bodyPr>
          <a:lstStyle/>
          <a:p>
            <a:fld id="{00000000-1234-1234-1234-123412341234}" type="slidenum">
              <a:rPr lang="no-NO"/>
              <a:pPr/>
              <a:t>5</a:t>
            </a:fld>
            <a:endParaRPr/>
          </a:p>
        </p:txBody>
      </p:sp>
      <p:sp>
        <p:nvSpPr>
          <p:cNvPr id="230" name="Overskrift"/>
          <p:cNvSpPr txBox="1">
            <a:spLocks noGrp="1"/>
          </p:cNvSpPr>
          <p:nvPr>
            <p:ph type="title"/>
          </p:nvPr>
        </p:nvSpPr>
        <p:spPr>
          <a:prstGeom prst="rect">
            <a:avLst/>
          </a:prstGeom>
          <a:noFill/>
          <a:ln>
            <a:noFill/>
          </a:ln>
        </p:spPr>
        <p:txBody>
          <a:bodyPr spcFirstLastPara="1" wrap="square" lIns="41784" tIns="20886" rIns="41784" bIns="20886" anchor="ctr" anchorCtr="0">
            <a:normAutofit/>
          </a:bodyPr>
          <a:lstStyle/>
          <a:p>
            <a:pPr>
              <a:buSzPts val="4000"/>
            </a:pPr>
            <a:r>
              <a:rPr lang="no-NO" dirty="0">
                <a:latin typeface="Tahoma"/>
                <a:ea typeface="Tahoma"/>
                <a:cs typeface="Tahoma"/>
                <a:sym typeface="Tahoma"/>
              </a:rPr>
              <a:t>Den norske modellen</a:t>
            </a:r>
            <a:endParaRPr dirty="0"/>
          </a:p>
        </p:txBody>
      </p:sp>
      <p:sp>
        <p:nvSpPr>
          <p:cNvPr id="229" name="Underoverskrift"/>
          <p:cNvSpPr txBox="1">
            <a:spLocks noGrp="1"/>
          </p:cNvSpPr>
          <p:nvPr>
            <p:ph type="body" idx="2"/>
          </p:nvPr>
        </p:nvSpPr>
        <p:spPr>
          <a:prstGeom prst="rect">
            <a:avLst/>
          </a:prstGeom>
          <a:noFill/>
          <a:ln>
            <a:noFill/>
          </a:ln>
        </p:spPr>
        <p:txBody>
          <a:bodyPr spcFirstLastPara="1" wrap="square" lIns="41784" tIns="20886" rIns="41784" bIns="20886" anchor="t" anchorCtr="0">
            <a:noAutofit/>
          </a:bodyPr>
          <a:lstStyle/>
          <a:p>
            <a:pPr marL="0" indent="0">
              <a:spcBef>
                <a:spcPts val="0"/>
              </a:spcBef>
            </a:pPr>
            <a:r>
              <a:rPr lang="no-NO" sz="1400" dirty="0">
                <a:latin typeface="Cambria"/>
                <a:ea typeface="Cambria"/>
                <a:cs typeface="Cambria"/>
                <a:sym typeface="Cambria"/>
              </a:rPr>
              <a:t>Den norske modellen er en grunnstein i velferdsstaten </a:t>
            </a:r>
            <a:endParaRPr sz="1400" dirty="0"/>
          </a:p>
        </p:txBody>
      </p:sp>
      <p:sp>
        <p:nvSpPr>
          <p:cNvPr id="228" name="Brødtekst 1"/>
          <p:cNvSpPr txBox="1">
            <a:spLocks noGrp="1"/>
          </p:cNvSpPr>
          <p:nvPr>
            <p:ph type="body" idx="1"/>
          </p:nvPr>
        </p:nvSpPr>
        <p:spPr>
          <a:xfrm>
            <a:off x="471489" y="2964678"/>
            <a:ext cx="5915025" cy="3238906"/>
          </a:xfrm>
          <a:prstGeom prst="rect">
            <a:avLst/>
          </a:prstGeom>
          <a:noFill/>
          <a:ln>
            <a:noFill/>
          </a:ln>
        </p:spPr>
        <p:txBody>
          <a:bodyPr spcFirstLastPara="1" wrap="square" lIns="41784" tIns="20886" rIns="41784" bIns="20886" anchor="t" anchorCtr="0">
            <a:noAutofit/>
          </a:bodyPr>
          <a:lstStyle/>
          <a:p>
            <a:pPr marL="0" indent="0">
              <a:spcBef>
                <a:spcPts val="0"/>
              </a:spcBef>
            </a:pPr>
            <a:r>
              <a:rPr lang="nb-NO" sz="1200" dirty="0">
                <a:latin typeface="Cambria"/>
                <a:ea typeface="Cambria"/>
                <a:cs typeface="Cambria"/>
                <a:sym typeface="Cambria"/>
              </a:rPr>
              <a:t>Den norske modellen brukes ofte som en forklaring på at Norge har lykkes med å kombinere en jevn inntektsfordeling med høy gjennomsnittlig levestandard, solid økonomisk vekst og makroøkonomisk stabilitet. Den norske modellen blir også trukket frem som en viktig faktor for å forklare den høye tilliten i befolkningen. </a:t>
            </a:r>
          </a:p>
          <a:p>
            <a:pPr marL="0" indent="0">
              <a:spcBef>
                <a:spcPts val="1000"/>
              </a:spcBef>
            </a:pPr>
            <a:r>
              <a:rPr lang="nb-NO" sz="1200" dirty="0">
                <a:latin typeface="Cambria"/>
                <a:ea typeface="Cambria"/>
                <a:cs typeface="Cambria"/>
                <a:sym typeface="Cambria"/>
              </a:rPr>
              <a:t>Sentrale elementer i den norske modellen er koordinert lønnsdannelse, et organisert og velfungerende arbeidsliv, velferdsordninger, kompetanse og økonomisk politikk.</a:t>
            </a:r>
          </a:p>
          <a:p>
            <a:pPr marL="0" indent="0">
              <a:spcBef>
                <a:spcPts val="1000"/>
              </a:spcBef>
            </a:pPr>
            <a:r>
              <a:rPr lang="nb-NO" sz="1200" dirty="0">
                <a:latin typeface="Cambria"/>
                <a:ea typeface="Cambria"/>
                <a:cs typeface="Cambria"/>
                <a:sym typeface="Cambria"/>
              </a:rPr>
              <a:t>Samarbeidet mellom staten, arbeidstakerorganisasjoner og arbeidsgiverorganisasjoner, også kjent som </a:t>
            </a:r>
            <a:r>
              <a:rPr lang="nb-NO" sz="1200" b="1" dirty="0">
                <a:latin typeface="Cambria"/>
                <a:ea typeface="Cambria"/>
                <a:cs typeface="Cambria"/>
                <a:sym typeface="Cambria"/>
              </a:rPr>
              <a:t>trepartssamarbeidet</a:t>
            </a:r>
            <a:r>
              <a:rPr lang="nb-NO" sz="1200" dirty="0">
                <a:latin typeface="Cambria"/>
                <a:ea typeface="Cambria"/>
                <a:cs typeface="Cambria"/>
                <a:sym typeface="Cambria"/>
              </a:rPr>
              <a:t>, har vært en viktig drivkraft i utviklingen og vedlikeholdet av modellen.  De sentrale avtalene om medbestemmelse, lønns- og arbeidsvilkår i staten inngås i det som kalles for </a:t>
            </a:r>
            <a:r>
              <a:rPr lang="nb-NO" sz="1200" b="1" dirty="0">
                <a:latin typeface="Cambria"/>
                <a:ea typeface="Cambria"/>
                <a:cs typeface="Cambria"/>
                <a:sym typeface="Cambria"/>
              </a:rPr>
              <a:t>topartssamarbeidet</a:t>
            </a:r>
            <a:r>
              <a:rPr lang="nb-NO" sz="1200" dirty="0">
                <a:latin typeface="Cambria"/>
                <a:ea typeface="Cambria"/>
                <a:cs typeface="Cambria"/>
                <a:sym typeface="Cambria"/>
              </a:rPr>
              <a:t>, altså mellom staten og hovedsammenslutningene i staten.</a:t>
            </a:r>
            <a:endParaRPr lang="nb-NO" sz="1200" dirty="0">
              <a:latin typeface="Cambria" panose="02040503050406030204" pitchFamily="18" charset="0"/>
              <a:ea typeface="Cambria" panose="02040503050406030204" pitchFamily="18" charset="0"/>
              <a:sym typeface="Cambria"/>
            </a:endParaRPr>
          </a:p>
        </p:txBody>
      </p:sp>
      <p:sp>
        <p:nvSpPr>
          <p:cNvPr id="4" name="Brødtekst 2">
            <a:extLst>
              <a:ext uri="{FF2B5EF4-FFF2-40B4-BE49-F238E27FC236}">
                <a16:creationId xmlns:a16="http://schemas.microsoft.com/office/drawing/2014/main" id="{C013AB9B-455C-0FD7-2002-7309F314CA50}"/>
              </a:ext>
            </a:extLst>
          </p:cNvPr>
          <p:cNvSpPr txBox="1">
            <a:spLocks/>
          </p:cNvSpPr>
          <p:nvPr/>
        </p:nvSpPr>
        <p:spPr>
          <a:xfrm>
            <a:off x="471485" y="6315959"/>
            <a:ext cx="2845455" cy="2893718"/>
          </a:xfrm>
          <a:prstGeom prst="rect">
            <a:avLst/>
          </a:prstGeom>
          <a:noFill/>
          <a:ln>
            <a:noFill/>
          </a:ln>
        </p:spPr>
        <p:txBody>
          <a:bodyPr spcFirstLastPara="1" wrap="square" lIns="41784" tIns="20886" rIns="41784" bIns="20886" anchor="t" anchorCtr="0">
            <a:noAutofit/>
          </a:bodyPr>
          <a:lstStyle>
            <a:defPPr marR="0" lvl="0" algn="l" rtl="0">
              <a:lnSpc>
                <a:spcPct val="100000"/>
              </a:lnSpc>
              <a:spcBef>
                <a:spcPts val="0"/>
              </a:spcBef>
              <a:spcAft>
                <a:spcPts val="0"/>
              </a:spcAft>
            </a:defPPr>
            <a:lvl1pPr marL="208955" marR="0" lvl="0" indent="-104478" algn="l" rtl="0">
              <a:lnSpc>
                <a:spcPct val="150000"/>
              </a:lnSpc>
              <a:spcBef>
                <a:spcPts val="457"/>
              </a:spcBef>
              <a:spcAft>
                <a:spcPts val="0"/>
              </a:spcAft>
              <a:buClr>
                <a:schemeClr val="dk1"/>
              </a:buClr>
              <a:buSzPts val="1200"/>
              <a:buFont typeface="Arial"/>
              <a:buNone/>
              <a:defRPr sz="1400" b="0" i="0" u="none" strike="noStrike" cap="none">
                <a:solidFill>
                  <a:schemeClr val="dk1"/>
                </a:solidFill>
                <a:latin typeface="Cambria"/>
                <a:ea typeface="Cambria"/>
                <a:cs typeface="Cambria"/>
                <a:sym typeface="Cambria"/>
              </a:defRPr>
            </a:lvl1pPr>
            <a:lvl2pPr marL="417909" marR="0" lvl="1" indent="-136401" algn="l" rtl="0">
              <a:lnSpc>
                <a:spcPct val="150000"/>
              </a:lnSpc>
              <a:spcBef>
                <a:spcPts val="228"/>
              </a:spcBef>
              <a:spcAft>
                <a:spcPts val="0"/>
              </a:spcAft>
              <a:buClr>
                <a:schemeClr val="dk1"/>
              </a:buClr>
              <a:buSzPts val="1100"/>
              <a:buFont typeface="Arial"/>
              <a:buChar char="•"/>
              <a:defRPr sz="503" b="0" i="0" u="none" strike="noStrike" cap="none">
                <a:solidFill>
                  <a:schemeClr val="dk1"/>
                </a:solidFill>
                <a:latin typeface="Cambria"/>
                <a:ea typeface="Cambria"/>
                <a:cs typeface="Cambria"/>
                <a:sym typeface="Cambria"/>
              </a:defRPr>
            </a:lvl2pPr>
            <a:lvl3pPr marL="626864" marR="0" lvl="2" indent="-145108" algn="l" rtl="0">
              <a:lnSpc>
                <a:spcPct val="150000"/>
              </a:lnSpc>
              <a:spcBef>
                <a:spcPts val="228"/>
              </a:spcBef>
              <a:spcAft>
                <a:spcPts val="0"/>
              </a:spcAft>
              <a:buClr>
                <a:schemeClr val="dk1"/>
              </a:buClr>
              <a:buSzPts val="1400"/>
              <a:buFont typeface="Arial"/>
              <a:buChar char="•"/>
              <a:defRPr sz="640" b="0" i="0" u="none" strike="noStrike" cap="none">
                <a:solidFill>
                  <a:schemeClr val="dk1"/>
                </a:solidFill>
                <a:latin typeface="Cambria"/>
                <a:ea typeface="Cambria"/>
                <a:cs typeface="Cambria"/>
                <a:sym typeface="Cambria"/>
              </a:defRPr>
            </a:lvl3pPr>
            <a:lvl4pPr marL="835819" marR="0" lvl="3" indent="-139303" algn="l" rtl="0">
              <a:lnSpc>
                <a:spcPct val="150000"/>
              </a:lnSpc>
              <a:spcBef>
                <a:spcPts val="228"/>
              </a:spcBef>
              <a:spcAft>
                <a:spcPts val="0"/>
              </a:spcAft>
              <a:buClr>
                <a:schemeClr val="dk1"/>
              </a:buClr>
              <a:buSzPts val="1200"/>
              <a:buFont typeface="Arial"/>
              <a:buChar char="•"/>
              <a:defRPr sz="548" b="0" i="0" u="none" strike="noStrike" cap="none">
                <a:solidFill>
                  <a:schemeClr val="dk1"/>
                </a:solidFill>
                <a:latin typeface="Cambria"/>
                <a:ea typeface="Cambria"/>
                <a:cs typeface="Cambria"/>
                <a:sym typeface="Cambria"/>
              </a:defRPr>
            </a:lvl4pPr>
            <a:lvl5pPr marL="1044773" marR="0" lvl="4" indent="-139303" algn="l" rtl="0">
              <a:lnSpc>
                <a:spcPct val="150000"/>
              </a:lnSpc>
              <a:spcBef>
                <a:spcPts val="228"/>
              </a:spcBef>
              <a:spcAft>
                <a:spcPts val="0"/>
              </a:spcAft>
              <a:buClr>
                <a:schemeClr val="dk1"/>
              </a:buClr>
              <a:buSzPts val="1200"/>
              <a:buFont typeface="Arial"/>
              <a:buChar char="•"/>
              <a:defRPr sz="548" b="0" i="0" u="none" strike="noStrike" cap="none">
                <a:solidFill>
                  <a:schemeClr val="dk1"/>
                </a:solidFill>
                <a:latin typeface="Cambria"/>
                <a:ea typeface="Cambria"/>
                <a:cs typeface="Cambria"/>
                <a:sym typeface="Cambria"/>
              </a:defRPr>
            </a:lvl5pPr>
            <a:lvl6pPr marL="1253728" marR="0" lvl="5" indent="-156716" algn="l" rtl="0">
              <a:lnSpc>
                <a:spcPct val="90000"/>
              </a:lnSpc>
              <a:spcBef>
                <a:spcPts val="228"/>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1462683" marR="0" lvl="6" indent="-156716" algn="l" rtl="0">
              <a:lnSpc>
                <a:spcPct val="90000"/>
              </a:lnSpc>
              <a:spcBef>
                <a:spcPts val="228"/>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1671638" marR="0" lvl="7" indent="-156716" algn="l" rtl="0">
              <a:lnSpc>
                <a:spcPct val="90000"/>
              </a:lnSpc>
              <a:spcBef>
                <a:spcPts val="228"/>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1880592" marR="0" lvl="8" indent="-156716" algn="l" rtl="0">
              <a:lnSpc>
                <a:spcPct val="90000"/>
              </a:lnSpc>
              <a:spcBef>
                <a:spcPts val="228"/>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r>
              <a:rPr lang="nb-NO" sz="1200" dirty="0">
                <a:latin typeface="Cambria"/>
                <a:ea typeface="Cambria"/>
                <a:cs typeface="Cambria"/>
                <a:sym typeface="Cambria"/>
              </a:rPr>
              <a:t>Et godt samarbeid mellom partene er avgjørende for en felles forståelse og tilnærming til sentrale utfordringer i arbeidslivet.</a:t>
            </a:r>
          </a:p>
          <a:p>
            <a:pPr marL="0" indent="0">
              <a:spcBef>
                <a:spcPts val="1000"/>
              </a:spcBef>
            </a:pPr>
            <a:r>
              <a:rPr lang="nb-NO" sz="1200" dirty="0">
                <a:latin typeface="Cambria"/>
                <a:ea typeface="Cambria"/>
                <a:cs typeface="Cambria"/>
                <a:sym typeface="Cambria"/>
              </a:rPr>
              <a:t>Gjennom </a:t>
            </a:r>
            <a:r>
              <a:rPr lang="nb-NO" sz="1200" b="1" dirty="0">
                <a:latin typeface="Cambria"/>
                <a:ea typeface="Cambria"/>
                <a:cs typeface="Cambria"/>
                <a:sym typeface="Cambria"/>
              </a:rPr>
              <a:t>hovedavtalen</a:t>
            </a:r>
            <a:r>
              <a:rPr lang="nb-NO" sz="1200" dirty="0">
                <a:latin typeface="Cambria"/>
                <a:ea typeface="Cambria"/>
                <a:cs typeface="Cambria"/>
                <a:sym typeface="Cambria"/>
              </a:rPr>
              <a:t> og </a:t>
            </a:r>
            <a:r>
              <a:rPr lang="nb-NO" sz="1200" b="1" dirty="0">
                <a:latin typeface="Cambria"/>
                <a:ea typeface="Cambria"/>
                <a:cs typeface="Cambria"/>
                <a:sym typeface="Cambria"/>
              </a:rPr>
              <a:t>hovedtariffavtalene</a:t>
            </a:r>
            <a:r>
              <a:rPr lang="nb-NO" sz="1200" dirty="0">
                <a:latin typeface="Cambria"/>
                <a:ea typeface="Cambria"/>
                <a:cs typeface="Cambria"/>
                <a:sym typeface="Cambria"/>
              </a:rPr>
              <a:t> i staten, samt andre regler om medbestemmelse, er den norske modellen videreført hos de lokale parter i den enkelte virksomhet. </a:t>
            </a:r>
          </a:p>
        </p:txBody>
      </p:sp>
      <p:pic>
        <p:nvPicPr>
          <p:cNvPr id="2" name="Illustrasjon av samarbeidet" descr="Illustrasjon av trepartssamarbeidet bestående av stat/politiske styresmakter, arbeidstakerorganisasjoner og arbeidsgiverorganisasjoer.">
            <a:extLst>
              <a:ext uri="{FF2B5EF4-FFF2-40B4-BE49-F238E27FC236}">
                <a16:creationId xmlns:a16="http://schemas.microsoft.com/office/drawing/2014/main" id="{000C5CE9-CC37-F987-21F5-E31F63B4F77E}"/>
              </a:ext>
            </a:extLst>
          </p:cNvPr>
          <p:cNvPicPr preferRelativeResize="0"/>
          <p:nvPr/>
        </p:nvPicPr>
        <p:blipFill rotWithShape="1">
          <a:blip r:embed="rId3">
            <a:alphaModFix/>
          </a:blip>
          <a:srcRect l="485" r="495"/>
          <a:stretch/>
        </p:blipFill>
        <p:spPr>
          <a:xfrm>
            <a:off x="3429000" y="6161272"/>
            <a:ext cx="2915895" cy="26585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1" name="Sidetall"/>
          <p:cNvSpPr txBox="1">
            <a:spLocks noGrp="1"/>
          </p:cNvSpPr>
          <p:nvPr>
            <p:ph type="sldNum" idx="12"/>
          </p:nvPr>
        </p:nvSpPr>
        <p:spPr>
          <a:prstGeom prst="rect">
            <a:avLst/>
          </a:prstGeom>
          <a:noFill/>
          <a:ln>
            <a:noFill/>
          </a:ln>
        </p:spPr>
        <p:txBody>
          <a:bodyPr spcFirstLastPara="1" wrap="square" lIns="41784" tIns="20886" rIns="41784" bIns="20886" anchor="ctr" anchorCtr="0">
            <a:noAutofit/>
          </a:bodyPr>
          <a:lstStyle/>
          <a:p>
            <a:fld id="{00000000-1234-1234-1234-123412341234}" type="slidenum">
              <a:rPr lang="no-NO"/>
              <a:pPr/>
              <a:t>6</a:t>
            </a:fld>
            <a:endParaRPr/>
          </a:p>
        </p:txBody>
      </p:sp>
      <p:sp>
        <p:nvSpPr>
          <p:cNvPr id="230" name="Overskrift"/>
          <p:cNvSpPr txBox="1">
            <a:spLocks noGrp="1"/>
          </p:cNvSpPr>
          <p:nvPr>
            <p:ph type="title"/>
          </p:nvPr>
        </p:nvSpPr>
        <p:spPr>
          <a:prstGeom prst="rect">
            <a:avLst/>
          </a:prstGeom>
          <a:noFill/>
          <a:ln>
            <a:noFill/>
          </a:ln>
        </p:spPr>
        <p:txBody>
          <a:bodyPr spcFirstLastPara="1" wrap="square" lIns="41784" tIns="20886" rIns="41784" bIns="20886" anchor="ctr" anchorCtr="0">
            <a:normAutofit/>
          </a:bodyPr>
          <a:lstStyle/>
          <a:p>
            <a:pPr>
              <a:buSzPts val="4000"/>
            </a:pPr>
            <a:r>
              <a:rPr lang="no-NO" dirty="0">
                <a:latin typeface="Tahoma"/>
                <a:ea typeface="Tahoma"/>
                <a:cs typeface="Tahoma"/>
                <a:sym typeface="Tahoma"/>
              </a:rPr>
              <a:t>Hovedavtalen</a:t>
            </a:r>
            <a:endParaRPr lang="nb-NO" dirty="0"/>
          </a:p>
        </p:txBody>
      </p:sp>
      <p:sp>
        <p:nvSpPr>
          <p:cNvPr id="229" name="Underoverskrift"/>
          <p:cNvSpPr txBox="1">
            <a:spLocks noGrp="1"/>
          </p:cNvSpPr>
          <p:nvPr>
            <p:ph type="body" idx="2"/>
          </p:nvPr>
        </p:nvSpPr>
        <p:spPr>
          <a:prstGeom prst="rect">
            <a:avLst/>
          </a:prstGeom>
          <a:noFill/>
          <a:ln>
            <a:noFill/>
          </a:ln>
        </p:spPr>
        <p:txBody>
          <a:bodyPr spcFirstLastPara="1" wrap="square" lIns="41784" tIns="20886" rIns="41784" bIns="20886" anchor="t" anchorCtr="0">
            <a:noAutofit/>
          </a:bodyPr>
          <a:lstStyle/>
          <a:p>
            <a:pPr marL="0" indent="0">
              <a:spcBef>
                <a:spcPts val="0"/>
              </a:spcBef>
            </a:pPr>
            <a:r>
              <a:rPr lang="nb-NO" sz="1400" dirty="0">
                <a:latin typeface="Cambria"/>
                <a:ea typeface="Cambria"/>
                <a:cs typeface="Cambria"/>
                <a:sym typeface="Cambria"/>
              </a:rPr>
              <a:t>Hovedavtalen inneholder regler for hvordan medbestemmelse skal ivaretas</a:t>
            </a:r>
          </a:p>
        </p:txBody>
      </p:sp>
      <p:sp>
        <p:nvSpPr>
          <p:cNvPr id="228" name="Brødtekst"/>
          <p:cNvSpPr txBox="1">
            <a:spLocks noGrp="1"/>
          </p:cNvSpPr>
          <p:nvPr>
            <p:ph type="body" idx="1"/>
          </p:nvPr>
        </p:nvSpPr>
        <p:spPr>
          <a:xfrm>
            <a:off x="471489" y="2955713"/>
            <a:ext cx="5915025" cy="3238906"/>
          </a:xfrm>
          <a:prstGeom prst="rect">
            <a:avLst/>
          </a:prstGeom>
          <a:noFill/>
          <a:ln>
            <a:noFill/>
          </a:ln>
        </p:spPr>
        <p:txBody>
          <a:bodyPr spcFirstLastPara="1" wrap="square" lIns="41784" tIns="20886" rIns="41784" bIns="20886" anchor="t" anchorCtr="0">
            <a:normAutofit/>
          </a:bodyPr>
          <a:lstStyle/>
          <a:p>
            <a:pPr marL="0" indent="0">
              <a:spcBef>
                <a:spcPts val="0"/>
              </a:spcBef>
            </a:pPr>
            <a:r>
              <a:rPr lang="nb-NO" sz="1200" dirty="0">
                <a:latin typeface="Cambria"/>
                <a:ea typeface="Cambria"/>
                <a:cs typeface="Cambria"/>
                <a:sym typeface="Cambria"/>
              </a:rPr>
              <a:t>Hovedavtalen gir arbeidstakere rett til medbestemmelse over egen arbeidssituasjon, og beskriver hvordan arbeidsgiver og tillitsvalgte skal samarbeide for å få til dette. </a:t>
            </a:r>
          </a:p>
          <a:p>
            <a:pPr marL="0" indent="0">
              <a:spcBef>
                <a:spcPts val="1000"/>
              </a:spcBef>
            </a:pPr>
            <a:r>
              <a:rPr lang="nb-NO" sz="1200" dirty="0">
                <a:latin typeface="Cambria"/>
                <a:ea typeface="Cambria"/>
                <a:cs typeface="Cambria"/>
                <a:sym typeface="Cambria"/>
              </a:rPr>
              <a:t>Intensjonen er å få til et </a:t>
            </a:r>
            <a:r>
              <a:rPr lang="nb-NO" sz="1200" b="1" dirty="0">
                <a:latin typeface="Cambria"/>
                <a:ea typeface="Cambria"/>
                <a:cs typeface="Cambria"/>
                <a:sym typeface="Cambria"/>
              </a:rPr>
              <a:t>godt samarbeid</a:t>
            </a:r>
            <a:r>
              <a:rPr lang="nb-NO" sz="1200" dirty="0">
                <a:latin typeface="Cambria"/>
                <a:ea typeface="Cambria"/>
                <a:cs typeface="Cambria"/>
                <a:sym typeface="Cambria"/>
              </a:rPr>
              <a:t> mellom partene lokalt, slik at virksomheten når sine mål.</a:t>
            </a:r>
          </a:p>
          <a:p>
            <a:pPr marL="0" indent="0">
              <a:spcBef>
                <a:spcPts val="1000"/>
              </a:spcBef>
            </a:pPr>
            <a:r>
              <a:rPr lang="nb-NO" sz="1200" u="sng" dirty="0">
                <a:latin typeface="Cambria"/>
                <a:ea typeface="Cambria"/>
                <a:cs typeface="Cambria"/>
                <a:sym typeface="Cambria"/>
              </a:rPr>
              <a:t>I hovedavtalen er det derfor bestemt:</a:t>
            </a:r>
          </a:p>
          <a:p>
            <a:pPr marL="171450" indent="-171450">
              <a:spcBef>
                <a:spcPts val="0"/>
              </a:spcBef>
              <a:buFont typeface="Arial" panose="020B0604020202020204" pitchFamily="34" charset="0"/>
              <a:buChar char="•"/>
            </a:pPr>
            <a:r>
              <a:rPr lang="nb-NO" sz="1200" dirty="0">
                <a:latin typeface="Cambria"/>
                <a:ea typeface="Cambria"/>
                <a:cs typeface="Cambria"/>
                <a:sym typeface="Cambria"/>
              </a:rPr>
              <a:t>Hvem som skal samarbeide</a:t>
            </a:r>
          </a:p>
          <a:p>
            <a:pPr marL="171450" indent="-171450">
              <a:spcBef>
                <a:spcPts val="0"/>
              </a:spcBef>
              <a:buFont typeface="Arial" panose="020B0604020202020204" pitchFamily="34" charset="0"/>
              <a:buChar char="•"/>
            </a:pPr>
            <a:r>
              <a:rPr lang="nb-NO" sz="1200" dirty="0">
                <a:latin typeface="Cambria"/>
                <a:ea typeface="Cambria"/>
                <a:cs typeface="Cambria"/>
                <a:sym typeface="Cambria"/>
              </a:rPr>
              <a:t>Hvilke saker det skal og bør samarbeides om</a:t>
            </a:r>
          </a:p>
          <a:p>
            <a:pPr marL="171450" indent="-171450">
              <a:spcBef>
                <a:spcPts val="0"/>
              </a:spcBef>
              <a:buFont typeface="Arial" panose="020B0604020202020204" pitchFamily="34" charset="0"/>
              <a:buChar char="•"/>
            </a:pPr>
            <a:r>
              <a:rPr lang="nb-NO" sz="1200" dirty="0">
                <a:latin typeface="Cambria"/>
                <a:ea typeface="Cambria"/>
                <a:cs typeface="Cambria"/>
                <a:sym typeface="Cambria"/>
              </a:rPr>
              <a:t>Rammene for samarbeidet</a:t>
            </a:r>
          </a:p>
          <a:p>
            <a:pPr marL="0" indent="0">
              <a:spcBef>
                <a:spcPts val="1000"/>
              </a:spcBef>
            </a:pPr>
            <a:r>
              <a:rPr lang="nb-NO" sz="1200" dirty="0">
                <a:latin typeface="Cambria"/>
                <a:ea typeface="Cambria"/>
                <a:cs typeface="Cambria"/>
                <a:sym typeface="Cambria"/>
              </a:rPr>
              <a:t>Ansattes medbestemmelsesrett er nedfelt i </a:t>
            </a:r>
            <a:r>
              <a:rPr lang="nb-NO" dirty="0"/>
              <a:t>G</a:t>
            </a:r>
            <a:r>
              <a:rPr lang="nb-NO" sz="1200" dirty="0">
                <a:latin typeface="Cambria"/>
                <a:ea typeface="Cambria"/>
                <a:cs typeface="Cambria"/>
                <a:sym typeface="Cambria"/>
              </a:rPr>
              <a:t>runnloven § 110.</a:t>
            </a:r>
          </a:p>
          <a:p>
            <a:pPr marL="0" indent="0"/>
            <a:endParaRPr lang="nb-NO" sz="1200" dirty="0">
              <a:latin typeface="Cambria" panose="02040503050406030204" pitchFamily="18" charset="0"/>
              <a:ea typeface="Cambria" panose="02040503050406030204" pitchFamily="18" charset="0"/>
              <a:sym typeface="Cambria"/>
            </a:endParaRPr>
          </a:p>
        </p:txBody>
      </p:sp>
      <p:pic>
        <p:nvPicPr>
          <p:cNvPr id="2" name="Illustrasjon av bok">
            <a:extLst>
              <a:ext uri="{FF2B5EF4-FFF2-40B4-BE49-F238E27FC236}">
                <a16:creationId xmlns:a16="http://schemas.microsoft.com/office/drawing/2014/main" id="{5A5EF0A8-6483-0CCD-FAC1-01280D57E5E9}"/>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228001" y="6513693"/>
            <a:ext cx="2401101" cy="2303804"/>
          </a:xfrm>
          <a:prstGeom prst="rect">
            <a:avLst/>
          </a:prstGeom>
          <a:noFill/>
          <a:ln>
            <a:noFill/>
          </a:ln>
        </p:spPr>
      </p:pic>
    </p:spTree>
    <p:extLst>
      <p:ext uri="{BB962C8B-B14F-4D97-AF65-F5344CB8AC3E}">
        <p14:creationId xmlns:p14="http://schemas.microsoft.com/office/powerpoint/2010/main" val="144919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1" name="Sidetall"/>
          <p:cNvSpPr txBox="1">
            <a:spLocks noGrp="1"/>
          </p:cNvSpPr>
          <p:nvPr>
            <p:ph type="sldNum" idx="12"/>
          </p:nvPr>
        </p:nvSpPr>
        <p:spPr>
          <a:prstGeom prst="rect">
            <a:avLst/>
          </a:prstGeom>
          <a:noFill/>
          <a:ln>
            <a:noFill/>
          </a:ln>
        </p:spPr>
        <p:txBody>
          <a:bodyPr spcFirstLastPara="1" wrap="square" lIns="41784" tIns="20886" rIns="41784" bIns="20886" anchor="ctr" anchorCtr="0">
            <a:noAutofit/>
          </a:bodyPr>
          <a:lstStyle/>
          <a:p>
            <a:fld id="{00000000-1234-1234-1234-123412341234}" type="slidenum">
              <a:rPr lang="no-NO"/>
              <a:pPr/>
              <a:t>7</a:t>
            </a:fld>
            <a:endParaRPr/>
          </a:p>
        </p:txBody>
      </p:sp>
      <p:sp>
        <p:nvSpPr>
          <p:cNvPr id="230" name="Overskrift"/>
          <p:cNvSpPr txBox="1">
            <a:spLocks noGrp="1"/>
          </p:cNvSpPr>
          <p:nvPr>
            <p:ph type="title"/>
          </p:nvPr>
        </p:nvSpPr>
        <p:spPr>
          <a:prstGeom prst="rect">
            <a:avLst/>
          </a:prstGeom>
          <a:noFill/>
          <a:ln>
            <a:noFill/>
          </a:ln>
        </p:spPr>
        <p:txBody>
          <a:bodyPr spcFirstLastPara="1" wrap="square" lIns="41784" tIns="20886" rIns="41784" bIns="20886" anchor="ctr" anchorCtr="0">
            <a:normAutofit/>
          </a:bodyPr>
          <a:lstStyle/>
          <a:p>
            <a:pPr>
              <a:buSzPts val="4000"/>
            </a:pPr>
            <a:r>
              <a:rPr lang="nb-NO" dirty="0">
                <a:latin typeface="Tahoma"/>
                <a:ea typeface="Tahoma"/>
                <a:cs typeface="Tahoma"/>
                <a:sym typeface="Tahoma"/>
              </a:rPr>
              <a:t>Hvem er partene?</a:t>
            </a:r>
          </a:p>
        </p:txBody>
      </p:sp>
      <p:sp>
        <p:nvSpPr>
          <p:cNvPr id="229" name="Underoverskrift"/>
          <p:cNvSpPr txBox="1">
            <a:spLocks noGrp="1"/>
          </p:cNvSpPr>
          <p:nvPr>
            <p:ph type="body" idx="2"/>
          </p:nvPr>
        </p:nvSpPr>
        <p:spPr>
          <a:prstGeom prst="rect">
            <a:avLst/>
          </a:prstGeom>
          <a:noFill/>
          <a:ln>
            <a:noFill/>
          </a:ln>
        </p:spPr>
        <p:txBody>
          <a:bodyPr spcFirstLastPara="1" wrap="square" lIns="41784" tIns="20886" rIns="41784" bIns="20886" anchor="t" anchorCtr="0">
            <a:noAutofit/>
          </a:bodyPr>
          <a:lstStyle/>
          <a:p>
            <a:pPr marL="0" indent="0">
              <a:spcBef>
                <a:spcPts val="0"/>
              </a:spcBef>
            </a:pPr>
            <a:r>
              <a:rPr lang="nb-NO" sz="1400" dirty="0">
                <a:latin typeface="Cambria"/>
                <a:ea typeface="Cambria"/>
                <a:cs typeface="Cambria"/>
                <a:sym typeface="Cambria"/>
              </a:rPr>
              <a:t>Partene på sentralt nivå og partene på lokalt nivå</a:t>
            </a:r>
          </a:p>
        </p:txBody>
      </p:sp>
      <p:sp>
        <p:nvSpPr>
          <p:cNvPr id="228" name="Brødtekst"/>
          <p:cNvSpPr txBox="1">
            <a:spLocks noGrp="1"/>
          </p:cNvSpPr>
          <p:nvPr>
            <p:ph type="body" idx="1"/>
          </p:nvPr>
        </p:nvSpPr>
        <p:spPr>
          <a:xfrm>
            <a:off x="471489" y="2955713"/>
            <a:ext cx="5915025" cy="3238906"/>
          </a:xfrm>
          <a:prstGeom prst="rect">
            <a:avLst/>
          </a:prstGeom>
          <a:noFill/>
          <a:ln>
            <a:noFill/>
          </a:ln>
        </p:spPr>
        <p:txBody>
          <a:bodyPr spcFirstLastPara="1" wrap="square" lIns="41784" tIns="20886" rIns="41784" bIns="20886" anchor="t" anchorCtr="0">
            <a:normAutofit/>
          </a:bodyPr>
          <a:lstStyle/>
          <a:p>
            <a:pPr marL="0" indent="0">
              <a:spcBef>
                <a:spcPts val="0"/>
              </a:spcBef>
            </a:pPr>
            <a:r>
              <a:rPr lang="nb-NO" sz="1200" dirty="0">
                <a:latin typeface="Cambria"/>
                <a:ea typeface="Cambria"/>
                <a:cs typeface="Cambria"/>
                <a:sym typeface="Cambria"/>
              </a:rPr>
              <a:t>Hovedavtalen inngås mellom hovedsammenslutningene og staten. Dette er de </a:t>
            </a:r>
            <a:r>
              <a:rPr lang="nb-NO" sz="1200" b="1" dirty="0">
                <a:latin typeface="Cambria"/>
                <a:ea typeface="Cambria"/>
                <a:cs typeface="Cambria"/>
                <a:sym typeface="Cambria"/>
              </a:rPr>
              <a:t>sentrale partene</a:t>
            </a:r>
            <a:r>
              <a:rPr lang="nb-NO" sz="1200" dirty="0">
                <a:latin typeface="Cambria"/>
                <a:ea typeface="Cambria"/>
                <a:cs typeface="Cambria"/>
                <a:sym typeface="Cambria"/>
              </a:rPr>
              <a:t>. Hovedsammenslutningene representerer de organiserte arbeidstakerne og består av LO Stat, Akademikerne, Unio og YS Stat. Staten er representert ved det departementet som har det overordnede ansvaret for den statlige arbeidsgiverpolitikken. </a:t>
            </a:r>
          </a:p>
          <a:p>
            <a:pPr marL="0" indent="0">
              <a:spcBef>
                <a:spcPts val="1000"/>
              </a:spcBef>
            </a:pPr>
            <a:r>
              <a:rPr lang="nb-NO" sz="1200" dirty="0">
                <a:latin typeface="Cambria"/>
                <a:ea typeface="Cambria"/>
                <a:cs typeface="Cambria"/>
                <a:sym typeface="Cambria"/>
              </a:rPr>
              <a:t>I virksomhetene er det de </a:t>
            </a:r>
            <a:r>
              <a:rPr lang="nb-NO" sz="1200" b="1" dirty="0">
                <a:latin typeface="Cambria"/>
                <a:ea typeface="Cambria"/>
                <a:cs typeface="Cambria"/>
                <a:sym typeface="Cambria"/>
              </a:rPr>
              <a:t>lokale partene </a:t>
            </a:r>
            <a:r>
              <a:rPr lang="nb-NO" sz="1200" dirty="0">
                <a:latin typeface="Cambria"/>
                <a:ea typeface="Cambria"/>
                <a:cs typeface="Cambria"/>
                <a:sym typeface="Cambria"/>
              </a:rPr>
              <a:t>som skal utøve partssamarbeidet. De tillitsvalgte representerer de organiserte arbeidstakerne, mens arbeidsgiver representerer virksomheten.</a:t>
            </a:r>
          </a:p>
          <a:p>
            <a:pPr marL="0" indent="0">
              <a:spcBef>
                <a:spcPts val="1000"/>
              </a:spcBef>
            </a:pPr>
            <a:r>
              <a:rPr lang="nb-NO" sz="1200" dirty="0">
                <a:latin typeface="Cambria"/>
                <a:ea typeface="Cambria"/>
                <a:cs typeface="Cambria"/>
                <a:sym typeface="Cambria"/>
              </a:rPr>
              <a:t>De lokale partene blir enige om hvilke nivåer de skal samarbeide på i virksomheten, i en avtale som utfyller hovedavtalen. Den lokale avtalen kaller vi for </a:t>
            </a:r>
            <a:r>
              <a:rPr lang="nb-NO" sz="1200" b="1" dirty="0">
                <a:latin typeface="Cambria"/>
                <a:ea typeface="Cambria"/>
                <a:cs typeface="Cambria"/>
                <a:sym typeface="Cambria"/>
              </a:rPr>
              <a:t>tilpasningsavtalen</a:t>
            </a:r>
            <a:r>
              <a:rPr lang="nb-NO" sz="1200" dirty="0">
                <a:latin typeface="Cambria"/>
                <a:ea typeface="Cambria"/>
                <a:cs typeface="Cambria"/>
                <a:sym typeface="Cambria"/>
              </a:rPr>
              <a:t>. </a:t>
            </a:r>
            <a:endParaRPr lang="nb-NO" sz="1200" dirty="0">
              <a:latin typeface="Cambria" panose="02040503050406030204" pitchFamily="18" charset="0"/>
              <a:ea typeface="Cambria" panose="02040503050406030204" pitchFamily="18" charset="0"/>
              <a:sym typeface="Cambria"/>
            </a:endParaRPr>
          </a:p>
        </p:txBody>
      </p:sp>
      <p:pic>
        <p:nvPicPr>
          <p:cNvPr id="3" name="Illustrasjon av mennesker" descr="Illustrasjon av arbeidsgiver og tillitsvalgt som håndhilser.">
            <a:extLst>
              <a:ext uri="{FF2B5EF4-FFF2-40B4-BE49-F238E27FC236}">
                <a16:creationId xmlns:a16="http://schemas.microsoft.com/office/drawing/2014/main" id="{8623CC3F-022A-FE47-77D5-EE7E631431DF}"/>
              </a:ext>
            </a:extLst>
          </p:cNvPr>
          <p:cNvPicPr preferRelativeResize="0"/>
          <p:nvPr/>
        </p:nvPicPr>
        <p:blipFill rotWithShape="1">
          <a:blip r:embed="rId3">
            <a:alphaModFix/>
          </a:blip>
          <a:srcRect/>
          <a:stretch/>
        </p:blipFill>
        <p:spPr>
          <a:xfrm>
            <a:off x="1853431" y="6071727"/>
            <a:ext cx="3150242" cy="2741110"/>
          </a:xfrm>
          <a:prstGeom prst="rect">
            <a:avLst/>
          </a:prstGeom>
          <a:noFill/>
          <a:ln>
            <a:noFill/>
          </a:ln>
        </p:spPr>
      </p:pic>
    </p:spTree>
    <p:extLst>
      <p:ext uri="{BB962C8B-B14F-4D97-AF65-F5344CB8AC3E}">
        <p14:creationId xmlns:p14="http://schemas.microsoft.com/office/powerpoint/2010/main" val="162593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1" name="Sidetall"/>
          <p:cNvSpPr txBox="1">
            <a:spLocks noGrp="1"/>
          </p:cNvSpPr>
          <p:nvPr>
            <p:ph type="sldNum" idx="12"/>
          </p:nvPr>
        </p:nvSpPr>
        <p:spPr>
          <a:prstGeom prst="rect">
            <a:avLst/>
          </a:prstGeom>
          <a:noFill/>
          <a:ln>
            <a:noFill/>
          </a:ln>
        </p:spPr>
        <p:txBody>
          <a:bodyPr spcFirstLastPara="1" wrap="square" lIns="41784" tIns="20886" rIns="41784" bIns="20886" anchor="ctr" anchorCtr="0">
            <a:noAutofit/>
          </a:bodyPr>
          <a:lstStyle/>
          <a:p>
            <a:fld id="{00000000-1234-1234-1234-123412341234}" type="slidenum">
              <a:rPr lang="no-NO"/>
              <a:pPr/>
              <a:t>8</a:t>
            </a:fld>
            <a:endParaRPr/>
          </a:p>
        </p:txBody>
      </p:sp>
      <p:sp>
        <p:nvSpPr>
          <p:cNvPr id="230" name="Overskrift"/>
          <p:cNvSpPr txBox="1">
            <a:spLocks noGrp="1"/>
          </p:cNvSpPr>
          <p:nvPr>
            <p:ph type="title"/>
          </p:nvPr>
        </p:nvSpPr>
        <p:spPr>
          <a:prstGeom prst="rect">
            <a:avLst/>
          </a:prstGeom>
          <a:noFill/>
          <a:ln>
            <a:noFill/>
          </a:ln>
        </p:spPr>
        <p:txBody>
          <a:bodyPr spcFirstLastPara="1" wrap="square" lIns="41784" tIns="20886" rIns="41784" bIns="20886" anchor="ctr" anchorCtr="0">
            <a:normAutofit/>
          </a:bodyPr>
          <a:lstStyle/>
          <a:p>
            <a:pPr>
              <a:buSzPts val="4000"/>
            </a:pPr>
            <a:r>
              <a:rPr lang="nb-NO" dirty="0">
                <a:latin typeface="Tahoma"/>
                <a:ea typeface="Tahoma"/>
                <a:cs typeface="Tahoma"/>
                <a:sym typeface="Tahoma"/>
              </a:rPr>
              <a:t>Medbestemmelse i lov- og avtaleverk</a:t>
            </a:r>
          </a:p>
        </p:txBody>
      </p:sp>
      <p:sp>
        <p:nvSpPr>
          <p:cNvPr id="229" name="Underoverskrift"/>
          <p:cNvSpPr txBox="1">
            <a:spLocks noGrp="1"/>
          </p:cNvSpPr>
          <p:nvPr>
            <p:ph type="body" idx="2"/>
          </p:nvPr>
        </p:nvSpPr>
        <p:spPr>
          <a:prstGeom prst="rect">
            <a:avLst/>
          </a:prstGeom>
          <a:noFill/>
          <a:ln>
            <a:noFill/>
          </a:ln>
        </p:spPr>
        <p:txBody>
          <a:bodyPr spcFirstLastPara="1" wrap="square" lIns="41784" tIns="20886" rIns="41784" bIns="20886" anchor="t" anchorCtr="0">
            <a:noAutofit/>
          </a:bodyPr>
          <a:lstStyle/>
          <a:p>
            <a:pPr marL="0" indent="0">
              <a:spcBef>
                <a:spcPts val="0"/>
              </a:spcBef>
            </a:pPr>
            <a:r>
              <a:rPr lang="nb-NO" sz="1400" dirty="0">
                <a:latin typeface="Cambria"/>
                <a:ea typeface="Cambria"/>
                <a:cs typeface="Cambria"/>
                <a:sym typeface="Cambria"/>
              </a:rPr>
              <a:t>Det er ikke bare hovedavtalen som gir ansatte i staten rett til medbestemmelse</a:t>
            </a:r>
          </a:p>
        </p:txBody>
      </p:sp>
      <p:sp>
        <p:nvSpPr>
          <p:cNvPr id="228" name="Brødtekst"/>
          <p:cNvSpPr txBox="1">
            <a:spLocks noGrp="1"/>
          </p:cNvSpPr>
          <p:nvPr>
            <p:ph type="body" idx="1"/>
          </p:nvPr>
        </p:nvSpPr>
        <p:spPr>
          <a:xfrm>
            <a:off x="471489" y="2955713"/>
            <a:ext cx="2847445" cy="6225683"/>
          </a:xfrm>
          <a:prstGeom prst="rect">
            <a:avLst/>
          </a:prstGeom>
          <a:noFill/>
          <a:ln>
            <a:noFill/>
          </a:ln>
        </p:spPr>
        <p:txBody>
          <a:bodyPr spcFirstLastPara="1" wrap="square" lIns="41784" tIns="20886" rIns="41784" bIns="20886" anchor="t" anchorCtr="0">
            <a:normAutofit/>
          </a:bodyPr>
          <a:lstStyle/>
          <a:p>
            <a:pPr marL="0" indent="0">
              <a:spcBef>
                <a:spcPts val="0"/>
              </a:spcBef>
            </a:pPr>
            <a:r>
              <a:rPr lang="nb-NO" sz="1200" dirty="0">
                <a:latin typeface="Cambria"/>
                <a:ea typeface="Cambria"/>
                <a:cs typeface="Cambria"/>
                <a:sym typeface="Cambria"/>
              </a:rPr>
              <a:t>Rett til medbestemmelse finner du også i:</a:t>
            </a:r>
          </a:p>
          <a:p>
            <a:pPr marL="171450" indent="-171450">
              <a:spcBef>
                <a:spcPts val="1000"/>
              </a:spcBef>
              <a:buFont typeface="Arial" panose="020B0604020202020204" pitchFamily="34" charset="0"/>
              <a:buChar char="•"/>
            </a:pPr>
            <a:r>
              <a:rPr lang="nb-NO" sz="1200" b="1" dirty="0">
                <a:latin typeface="Cambria"/>
                <a:ea typeface="Cambria"/>
                <a:cs typeface="Cambria"/>
                <a:sym typeface="Cambria"/>
              </a:rPr>
              <a:t>Hovedtariffavtalene</a:t>
            </a:r>
            <a:r>
              <a:rPr lang="nb-NO" sz="1200" dirty="0">
                <a:latin typeface="Cambria"/>
                <a:ea typeface="Cambria"/>
                <a:cs typeface="Cambria"/>
                <a:sym typeface="Cambria"/>
              </a:rPr>
              <a:t> - som blant annet bestemmer at det skal være en lokal lønnspolitikk i virksomhetene. De lokale partene skal forhandle om lønn i de lokale lønnsforhandlingene.​</a:t>
            </a:r>
          </a:p>
          <a:p>
            <a:pPr marL="171450" indent="-171450">
              <a:spcBef>
                <a:spcPts val="1000"/>
              </a:spcBef>
              <a:buFont typeface="Arial" panose="020B0604020202020204" pitchFamily="34" charset="0"/>
              <a:buChar char="•"/>
            </a:pPr>
            <a:r>
              <a:rPr lang="nb-NO" sz="1200" b="1" dirty="0">
                <a:latin typeface="Cambria"/>
                <a:ea typeface="Cambria"/>
                <a:cs typeface="Cambria"/>
                <a:sym typeface="Cambria"/>
              </a:rPr>
              <a:t>Statsansatteloven</a:t>
            </a:r>
            <a:r>
              <a:rPr lang="nb-NO" sz="1200" dirty="0">
                <a:latin typeface="Cambria"/>
                <a:ea typeface="Cambria"/>
                <a:cs typeface="Cambria"/>
                <a:sym typeface="Cambria"/>
              </a:rPr>
              <a:t> - som blant annet gir rett til medbestemmelse gjennom at ansatte er representert i innstillings- og ansettelsesråd. ​</a:t>
            </a:r>
          </a:p>
          <a:p>
            <a:pPr marL="171450" indent="-171450">
              <a:spcBef>
                <a:spcPts val="1000"/>
              </a:spcBef>
              <a:buFont typeface="Arial" panose="020B0604020202020204" pitchFamily="34" charset="0"/>
              <a:buChar char="•"/>
            </a:pPr>
            <a:r>
              <a:rPr lang="nb-NO" sz="1200" b="1" dirty="0">
                <a:latin typeface="Cambria"/>
                <a:ea typeface="Cambria"/>
                <a:cs typeface="Cambria"/>
                <a:sym typeface="Cambria"/>
              </a:rPr>
              <a:t>Arbeidsmiljøloven</a:t>
            </a:r>
            <a:r>
              <a:rPr lang="nb-NO" sz="1200" dirty="0">
                <a:latin typeface="Cambria"/>
                <a:ea typeface="Cambria"/>
                <a:cs typeface="Cambria"/>
                <a:sym typeface="Cambria"/>
              </a:rPr>
              <a:t> - som gir medbestemmelse gjennom ordningen med verneombud og arbeidsmiljøutvalg. Videre har tillitsvalgte blant annet medbestemmelse i spørsmål om arbeidstid, virksomhetsoverdragelse og ved innføring av kontrolltiltak i virksomheten.</a:t>
            </a:r>
            <a:endParaRPr lang="nb-NO" sz="1200" dirty="0">
              <a:latin typeface="Cambria" panose="02040503050406030204" pitchFamily="18" charset="0"/>
              <a:ea typeface="Cambria" panose="02040503050406030204" pitchFamily="18" charset="0"/>
              <a:sym typeface="Cambria"/>
            </a:endParaRPr>
          </a:p>
        </p:txBody>
      </p:sp>
      <p:pic>
        <p:nvPicPr>
          <p:cNvPr id="1026" name="Illustrasjon av medbestemmelse" descr="Illustrasjon som viser at både hovedavtalen, hovedtariffavtalene, statsansatteloven og arbeidsmiljøloven tar for seg retten til medbestemmelse.">
            <a:extLst>
              <a:ext uri="{FF2B5EF4-FFF2-40B4-BE49-F238E27FC236}">
                <a16:creationId xmlns:a16="http://schemas.microsoft.com/office/drawing/2014/main" id="{FD814328-1192-8130-7AC3-8EA42EC0E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861" y="4328120"/>
            <a:ext cx="2816757" cy="260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958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1" name="Sidetall"/>
          <p:cNvSpPr txBox="1">
            <a:spLocks noGrp="1"/>
          </p:cNvSpPr>
          <p:nvPr>
            <p:ph type="sldNum" idx="12"/>
          </p:nvPr>
        </p:nvSpPr>
        <p:spPr>
          <a:prstGeom prst="rect">
            <a:avLst/>
          </a:prstGeom>
          <a:noFill/>
          <a:ln>
            <a:noFill/>
          </a:ln>
        </p:spPr>
        <p:txBody>
          <a:bodyPr spcFirstLastPara="1" wrap="square" lIns="41784" tIns="20886" rIns="41784" bIns="20886" anchor="ctr" anchorCtr="0">
            <a:noAutofit/>
          </a:bodyPr>
          <a:lstStyle/>
          <a:p>
            <a:fld id="{00000000-1234-1234-1234-123412341234}" type="slidenum">
              <a:rPr lang="no-NO"/>
              <a:pPr/>
              <a:t>9</a:t>
            </a:fld>
            <a:endParaRPr/>
          </a:p>
        </p:txBody>
      </p:sp>
      <p:sp>
        <p:nvSpPr>
          <p:cNvPr id="230" name="Overskrift"/>
          <p:cNvSpPr txBox="1">
            <a:spLocks noGrp="1"/>
          </p:cNvSpPr>
          <p:nvPr>
            <p:ph type="title"/>
          </p:nvPr>
        </p:nvSpPr>
        <p:spPr>
          <a:prstGeom prst="rect">
            <a:avLst/>
          </a:prstGeom>
          <a:noFill/>
          <a:ln>
            <a:noFill/>
          </a:ln>
        </p:spPr>
        <p:txBody>
          <a:bodyPr spcFirstLastPara="1" wrap="square" lIns="41784" tIns="20886" rIns="41784" bIns="20886" anchor="ctr" anchorCtr="0">
            <a:noAutofit/>
          </a:bodyPr>
          <a:lstStyle/>
          <a:p>
            <a:pPr>
              <a:buSzPts val="4000"/>
            </a:pPr>
            <a:r>
              <a:rPr lang="nb-NO" dirty="0">
                <a:latin typeface="Tahoma"/>
                <a:ea typeface="Tahoma"/>
                <a:cs typeface="Tahoma"/>
                <a:sym typeface="Tahoma"/>
              </a:rPr>
              <a:t>Ulike roller i partssam-arbeidet </a:t>
            </a:r>
            <a:r>
              <a:rPr lang="nb-NO" dirty="0"/>
              <a:t>i </a:t>
            </a:r>
            <a:r>
              <a:rPr lang="nb-NO" dirty="0">
                <a:latin typeface="Tahoma"/>
                <a:ea typeface="Tahoma"/>
                <a:cs typeface="Tahoma"/>
                <a:sym typeface="Tahoma"/>
              </a:rPr>
              <a:t>virksomheten</a:t>
            </a:r>
          </a:p>
        </p:txBody>
      </p:sp>
      <p:sp>
        <p:nvSpPr>
          <p:cNvPr id="229" name="Underoverskrift"/>
          <p:cNvSpPr txBox="1">
            <a:spLocks noGrp="1"/>
          </p:cNvSpPr>
          <p:nvPr>
            <p:ph type="body" idx="2"/>
          </p:nvPr>
        </p:nvSpPr>
        <p:spPr>
          <a:prstGeom prst="rect">
            <a:avLst/>
          </a:prstGeom>
          <a:noFill/>
          <a:ln>
            <a:noFill/>
          </a:ln>
        </p:spPr>
        <p:txBody>
          <a:bodyPr spcFirstLastPara="1" wrap="square" lIns="41784" tIns="20886" rIns="41784" bIns="20886" anchor="t" anchorCtr="0">
            <a:noAutofit/>
          </a:bodyPr>
          <a:lstStyle/>
          <a:p>
            <a:pPr marL="0" indent="0">
              <a:spcBef>
                <a:spcPts val="0"/>
              </a:spcBef>
            </a:pPr>
            <a:r>
              <a:rPr lang="nb-NO" sz="1400" dirty="0">
                <a:latin typeface="Cambria"/>
                <a:ea typeface="Cambria"/>
                <a:cs typeface="Cambria"/>
                <a:sym typeface="Cambria"/>
              </a:rPr>
              <a:t>Partene har et felles ansvar for å utvikle en god, åpen og løsningsorientert samarbeidskultur</a:t>
            </a:r>
          </a:p>
        </p:txBody>
      </p:sp>
      <p:sp>
        <p:nvSpPr>
          <p:cNvPr id="228" name="Brødtekst"/>
          <p:cNvSpPr txBox="1">
            <a:spLocks noGrp="1"/>
          </p:cNvSpPr>
          <p:nvPr>
            <p:ph type="body" idx="1"/>
          </p:nvPr>
        </p:nvSpPr>
        <p:spPr>
          <a:xfrm>
            <a:off x="471489" y="3130370"/>
            <a:ext cx="5915025" cy="5015704"/>
          </a:xfrm>
          <a:prstGeom prst="rect">
            <a:avLst/>
          </a:prstGeom>
          <a:noFill/>
          <a:ln>
            <a:noFill/>
          </a:ln>
        </p:spPr>
        <p:txBody>
          <a:bodyPr spcFirstLastPara="1" wrap="square" lIns="41784" tIns="20886" rIns="41784" bIns="20886" anchor="t" anchorCtr="0">
            <a:normAutofit/>
          </a:bodyPr>
          <a:lstStyle/>
          <a:p>
            <a:pPr marL="0" indent="0">
              <a:spcBef>
                <a:spcPts val="0"/>
              </a:spcBef>
            </a:pPr>
            <a:r>
              <a:rPr lang="nb-NO" sz="1200" dirty="0">
                <a:latin typeface="Cambria"/>
                <a:ea typeface="Cambria"/>
                <a:cs typeface="Cambria"/>
                <a:sym typeface="Cambria"/>
              </a:rPr>
              <a:t>Fra arbeidsgiversiden har </a:t>
            </a:r>
            <a:r>
              <a:rPr lang="nb-NO" sz="1200" b="1" dirty="0">
                <a:latin typeface="Cambria"/>
                <a:ea typeface="Cambria"/>
                <a:cs typeface="Cambria"/>
                <a:sym typeface="Cambria"/>
              </a:rPr>
              <a:t>virksomhetslederen</a:t>
            </a:r>
            <a:r>
              <a:rPr lang="nb-NO" sz="1200" dirty="0">
                <a:latin typeface="Cambria"/>
                <a:ea typeface="Cambria"/>
                <a:cs typeface="Cambria"/>
                <a:sym typeface="Cambria"/>
              </a:rPr>
              <a:t> ansvar for å ivareta et godt partssamarbeid. </a:t>
            </a:r>
            <a:r>
              <a:rPr lang="nb-NO" sz="1200" b="1" dirty="0">
                <a:latin typeface="Cambria"/>
                <a:ea typeface="Cambria"/>
                <a:cs typeface="Cambria"/>
                <a:sym typeface="Cambria"/>
              </a:rPr>
              <a:t>Mellomlederne</a:t>
            </a:r>
            <a:r>
              <a:rPr lang="nb-NO" sz="1200" dirty="0">
                <a:latin typeface="Cambria"/>
                <a:ea typeface="Cambria"/>
                <a:cs typeface="Cambria"/>
                <a:sym typeface="Cambria"/>
              </a:rPr>
              <a:t> er involvert i partssamarbeidet knyttet til sitt fagfelt og gjennom sitt personalansvar. </a:t>
            </a:r>
            <a:r>
              <a:rPr lang="nb-NO" sz="1200" b="1" dirty="0">
                <a:latin typeface="Cambria"/>
                <a:ea typeface="Cambria"/>
                <a:cs typeface="Cambria"/>
                <a:sym typeface="Cambria"/>
              </a:rPr>
              <a:t>HR- eller personalavdelingen </a:t>
            </a:r>
            <a:r>
              <a:rPr lang="nb-NO" sz="1200" dirty="0">
                <a:latin typeface="Cambria"/>
                <a:ea typeface="Cambria"/>
                <a:cs typeface="Cambria"/>
                <a:sym typeface="Cambria"/>
              </a:rPr>
              <a:t>er som regel involvert, både som tilrettelegger for samarbeidsprosessen, og for å gi støtte og veiledning rundt regelverket. </a:t>
            </a:r>
          </a:p>
          <a:p>
            <a:pPr marL="0" indent="0">
              <a:spcBef>
                <a:spcPts val="1000"/>
              </a:spcBef>
            </a:pPr>
            <a:r>
              <a:rPr lang="nb-NO" sz="1200" dirty="0">
                <a:latin typeface="Cambria"/>
                <a:ea typeface="Cambria"/>
                <a:cs typeface="Cambria"/>
                <a:sym typeface="Cambria"/>
              </a:rPr>
              <a:t>Fra arbeidstakersiden er det i mange virksomheter både hovedtillitsvalgte og tillitsvalgte. En </a:t>
            </a:r>
            <a:r>
              <a:rPr lang="nb-NO" sz="1200" b="1" dirty="0">
                <a:latin typeface="Cambria"/>
                <a:ea typeface="Cambria"/>
                <a:cs typeface="Cambria"/>
                <a:sym typeface="Cambria"/>
              </a:rPr>
              <a:t>hovedtillitsvalgt</a:t>
            </a:r>
            <a:r>
              <a:rPr lang="nb-NO" sz="1200" dirty="0">
                <a:latin typeface="Cambria"/>
                <a:ea typeface="Cambria"/>
                <a:cs typeface="Cambria"/>
                <a:sym typeface="Cambria"/>
              </a:rPr>
              <a:t> har det overordnede ansvaret for egen fagforening i virksomheten. Hovedtillitsvalgt skal blant annet koordinere eget fagforeningsarbeid med andre fagforeninger og skal samarbeide med virksomhetens ledelse. Mange større virksomheter har også </a:t>
            </a:r>
            <a:r>
              <a:rPr lang="nb-NO" sz="1200" b="1" dirty="0">
                <a:latin typeface="Cambria"/>
                <a:ea typeface="Cambria"/>
                <a:cs typeface="Cambria"/>
                <a:sym typeface="Cambria"/>
              </a:rPr>
              <a:t>tillitsvalgte</a:t>
            </a:r>
            <a:r>
              <a:rPr lang="nb-NO" sz="1200" dirty="0">
                <a:latin typeface="Cambria"/>
                <a:ea typeface="Cambria"/>
                <a:cs typeface="Cambria"/>
                <a:sym typeface="Cambria"/>
              </a:rPr>
              <a:t>, i tillegg til hovedtillitsvalgt, som representerer sin fagforening innenfor en avdeling, seksjon eller geografisk enhet, og ivaretar interessene til sine medlemmer på dette nivået. </a:t>
            </a:r>
            <a:endParaRPr lang="nb-NO" sz="1200" dirty="0">
              <a:latin typeface="Cambria" panose="02040503050406030204" pitchFamily="18" charset="0"/>
              <a:ea typeface="Cambria" panose="02040503050406030204" pitchFamily="18" charset="0"/>
              <a:sym typeface="Cambria"/>
            </a:endParaRPr>
          </a:p>
        </p:txBody>
      </p:sp>
      <p:pic>
        <p:nvPicPr>
          <p:cNvPr id="2" name="Illustrasjon av roller" descr="Illustrasjon av fem ansikter og tilhørende roller (virksomhetsleder, mellomleder, HR, Hovedtillitsvalgt og tillitsvalgt).">
            <a:extLst>
              <a:ext uri="{FF2B5EF4-FFF2-40B4-BE49-F238E27FC236}">
                <a16:creationId xmlns:a16="http://schemas.microsoft.com/office/drawing/2014/main" id="{0D30F391-E0B7-A478-FD44-CBDA7BF394BE}"/>
              </a:ext>
            </a:extLst>
          </p:cNvPr>
          <p:cNvPicPr preferRelativeResize="0"/>
          <p:nvPr/>
        </p:nvPicPr>
        <p:blipFill rotWithShape="1">
          <a:blip r:embed="rId3">
            <a:alphaModFix/>
          </a:blip>
          <a:srcRect l="-1175" r="673"/>
          <a:stretch/>
        </p:blipFill>
        <p:spPr>
          <a:xfrm>
            <a:off x="471486" y="7202492"/>
            <a:ext cx="5914132" cy="1086206"/>
          </a:xfrm>
          <a:prstGeom prst="rect">
            <a:avLst/>
          </a:prstGeom>
          <a:noFill/>
          <a:ln>
            <a:noFill/>
          </a:ln>
        </p:spPr>
      </p:pic>
    </p:spTree>
    <p:extLst>
      <p:ext uri="{BB962C8B-B14F-4D97-AF65-F5344CB8AC3E}">
        <p14:creationId xmlns:p14="http://schemas.microsoft.com/office/powerpoint/2010/main" val="1394712907"/>
      </p:ext>
    </p:extLst>
  </p:cSld>
  <p:clrMapOvr>
    <a:masterClrMapping/>
  </p:clrMapOvr>
</p:sld>
</file>

<file path=ppt/theme/theme1.xml><?xml version="1.0" encoding="utf-8"?>
<a:theme xmlns:a="http://schemas.openxmlformats.org/drawingml/2006/main" name="Office-tema">
  <a:themeElements>
    <a:clrScheme name="Samarbeidskonferanse Farger">
      <a:dk1>
        <a:srgbClr val="540C08"/>
      </a:dk1>
      <a:lt1>
        <a:srgbClr val="F0D2C1"/>
      </a:lt1>
      <a:dk2>
        <a:srgbClr val="CA4928"/>
      </a:dk2>
      <a:lt2>
        <a:srgbClr val="D09780"/>
      </a:lt2>
      <a:accent1>
        <a:srgbClr val="330303"/>
      </a:accent1>
      <a:accent2>
        <a:srgbClr val="540C08"/>
      </a:accent2>
      <a:accent3>
        <a:srgbClr val="882014"/>
      </a:accent3>
      <a:accent4>
        <a:srgbClr val="E26644"/>
      </a:accent4>
      <a:accent5>
        <a:srgbClr val="DFB19C"/>
      </a:accent5>
      <a:accent6>
        <a:srgbClr val="F0D2C1"/>
      </a:accent6>
      <a:hlink>
        <a:srgbClr val="882014"/>
      </a:hlink>
      <a:folHlink>
        <a:srgbClr val="540C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2543</Words>
  <Application>Microsoft Office PowerPoint</Application>
  <PresentationFormat>A4 (210 x 297 mm)</PresentationFormat>
  <Paragraphs>167</Paragraphs>
  <Slides>23</Slides>
  <Notes>22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23</vt:i4>
      </vt:variant>
    </vt:vector>
  </HeadingPairs>
  <TitlesOfParts>
    <vt:vector size="28" baseType="lpstr">
      <vt:lpstr>Calibri</vt:lpstr>
      <vt:lpstr>Tahoma</vt:lpstr>
      <vt:lpstr>Arial</vt:lpstr>
      <vt:lpstr>Cambria</vt:lpstr>
      <vt:lpstr>Office-tema</vt:lpstr>
      <vt:lpstr>Veileder om  partssamarbeid og medbestemmelse</vt:lpstr>
      <vt:lpstr>Introduksjon</vt:lpstr>
      <vt:lpstr>Innhold</vt:lpstr>
      <vt:lpstr>Kapittel 1 Hvorfor har vi medbestemmelse?</vt:lpstr>
      <vt:lpstr>Den norske modellen</vt:lpstr>
      <vt:lpstr>Hovedavtalen</vt:lpstr>
      <vt:lpstr>Hvem er partene?</vt:lpstr>
      <vt:lpstr>Medbestemmelse i lov- og avtaleverk</vt:lpstr>
      <vt:lpstr>Ulike roller i partssam-arbeidet i virksomheten</vt:lpstr>
      <vt:lpstr>Rolleforståelse</vt:lpstr>
      <vt:lpstr>Kapittel 2 Samarbeids-kompetanse og medbestemmelse i  praksis</vt:lpstr>
      <vt:lpstr>Forutsetninger for et godt partssamarbeid</vt:lpstr>
      <vt:lpstr>Arbeidsgivers styringsrett</vt:lpstr>
      <vt:lpstr>Arbeidsgivers styringsrett</vt:lpstr>
      <vt:lpstr>Forskjellige former for medbestemmelse</vt:lpstr>
      <vt:lpstr>Evaluering av partssamarbeidet</vt:lpstr>
      <vt:lpstr>Kapittel 3 Refleksjonsoppgaver</vt:lpstr>
      <vt:lpstr>Likeverdige parter og reell medbestemmelse</vt:lpstr>
      <vt:lpstr>Samarbeider vi om de riktige sakene?</vt:lpstr>
      <vt:lpstr>Balansen mellom styrings- rett og medbestemmelse</vt:lpstr>
      <vt:lpstr>Rolleforståelse</vt:lpstr>
      <vt:lpstr>Evaluering og utvikling av partssamarbeidet</vt:lpstr>
      <vt:lpstr>Kilder og lenker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2024-03-20T09:25:57Z</dcterms:created>
  <dcterms:modified xsi:type="dcterms:W3CDTF">2024-03-20T09:26:35Z</dcterms:modified>
</cp:coreProperties>
</file>